
<file path=[Content_Types].xml><?xml version="1.0" encoding="utf-8"?>
<Types xmlns="http://schemas.openxmlformats.org/package/2006/content-types">
  <Override PartName="/_rels/.rels" ContentType="application/vnd.openxmlformats-package.relationships+xml"/>
  <Override PartName="/ppt/notesSlides/_rels/notesSlide17.xml.rels" ContentType="application/vnd.openxmlformats-package.relationships+xml"/>
  <Override PartName="/ppt/notesSlides/_rels/notesSlide16.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_rels/presentation.xml.rels" ContentType="application/vnd.openxmlformats-package.relationships+xml"/>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jpeg" ContentType="image/jpeg"/>
  <Override PartName="/ppt/media/image11.png" ContentType="image/png"/>
  <Override PartName="/ppt/media/image3.png" ContentType="image/png"/>
  <Override PartName="/ppt/media/image2.png" ContentType="image/png"/>
  <Override PartName="/ppt/media/image7.png" ContentType="image/png"/>
  <Override PartName="/ppt/media/image22.png" ContentType="image/png"/>
  <Override PartName="/ppt/media/image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jpeg" ContentType="image/jpeg"/>
  <Override PartName="/ppt/media/image18.png" ContentType="image/png"/>
  <Override PartName="/ppt/media/image19.png" ContentType="image/png"/>
  <Override PartName="/ppt/media/image5.png" ContentType="image/png"/>
  <Override PartName="/ppt/media/image20.png" ContentType="image/png"/>
  <Override PartName="/ppt/media/image6.png" ContentType="image/png"/>
  <Override PartName="/ppt/media/image21.png" ContentType="image/png"/>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63" name="PlaceHolder 2"/>
          <p:cNvSpPr>
            <a:spLocks noGrp="1"/>
          </p:cNvSpPr>
          <p:nvPr>
            <p:ph type="hdr"/>
          </p:nvPr>
        </p:nvSpPr>
        <p:spPr>
          <a:xfrm>
            <a:off x="1512000" y="5880600"/>
            <a:ext cx="6047640" cy="48110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64" name="PlaceHolder 3"/>
          <p:cNvSpPr>
            <a:spLocks noGrp="1"/>
          </p:cNvSpPr>
          <p:nvPr>
            <p:ph type="dt"/>
          </p:nvPr>
        </p:nvSpPr>
        <p:spPr>
          <a:xfrm>
            <a:off x="0" y="1015740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65" name="PlaceHolder 4"/>
          <p:cNvSpPr>
            <a:spLocks noGrp="1"/>
          </p:cNvSpPr>
          <p:nvPr>
            <p:ph type="ftr"/>
          </p:nvPr>
        </p:nvSpPr>
        <p:spPr>
          <a:xfrm>
            <a:off x="0" y="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66" name="PlaceHolder 5"/>
          <p:cNvSpPr>
            <a:spLocks noGrp="1"/>
          </p:cNvSpPr>
          <p:nvPr>
            <p:ph type="sldNum"/>
          </p:nvPr>
        </p:nvSpPr>
        <p:spPr>
          <a:xfrm>
            <a:off x="4278960" y="0"/>
            <a:ext cx="3280680" cy="534240"/>
          </a:xfrm>
          <a:prstGeom prst="rect">
            <a:avLst/>
          </a:prstGeom>
        </p:spPr>
        <p:txBody>
          <a:bodyPr lIns="0" rIns="0" tIns="0" bIns="0" anchor="b"/>
          <a:p>
            <a:pPr algn="r"/>
            <a:fld id="{287F08DC-EDBA-4184-9046-BE1B8982784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www.migrationsverket.se/download/18.585fa5be158ee6bf362fd2/1485556063045/Asyls%C3%B6kande+till+Sverige+2000-2016.pdf"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3 questions:</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latin typeface="Arial"/>
              </a:rPr>
              <a:t>Wouldn’t it be nice if every applicant to a job would be chosen because of their skills?</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latin typeface="Arial"/>
              </a:rPr>
              <a:t>Wouldn’t it be nice if you wouldn’t have to individually apply to a hundred different jobs?</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latin typeface="Arial"/>
              </a:rPr>
              <a:t>Wouldn’t it be nice if your boss was atleast aware that he was biased when he was recruiting?</a:t>
            </a: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300" spc="-1" strike="noStrike">
                <a:solidFill>
                  <a:srgbClr val="333333"/>
                </a:solidFill>
                <a:latin typeface="Times New Roman"/>
                <a:ea typeface="Times New Roman"/>
              </a:rPr>
              <a:t>Many organisations are starting to explore a new approach to improving retention through participative selection. There is a belief that when staff are involved in the recruitment decision they are more likely to support the new staff member, and as a consequence retention is improved.</a:t>
            </a:r>
            <a:endParaRPr b="0" lang="en-US" sz="1300" spc="-1" strike="noStrike">
              <a:latin typeface="Arial"/>
            </a:endParaRPr>
          </a:p>
          <a:p>
            <a:pPr marL="216000" indent="-216000">
              <a:lnSpc>
                <a:spcPct val="100000"/>
              </a:lnSpc>
            </a:pPr>
            <a:endParaRPr b="0" lang="en-US" sz="1300" spc="-1" strike="noStrike">
              <a:latin typeface="Arial"/>
            </a:endParaRPr>
          </a:p>
          <a:p>
            <a:pPr marL="216000" indent="-216000">
              <a:lnSpc>
                <a:spcPct val="115000"/>
              </a:lnSpc>
            </a:pPr>
            <a:r>
              <a:rPr b="0" lang="en-US" sz="1300" spc="-1" strike="noStrike">
                <a:solidFill>
                  <a:srgbClr val="333333"/>
                </a:solidFill>
                <a:latin typeface="Times New Roman"/>
                <a:ea typeface="Times New Roman"/>
              </a:rPr>
              <a:t>Many local authorities have been doing this for some time with mixed results. For the process to be meaningful (and legal) each person must be selected or rejected on defined criteria. This makes employee involvement more difficult.</a:t>
            </a:r>
            <a:endParaRPr b="0" lang="en-US" sz="1300" spc="-1" strike="noStrike">
              <a:latin typeface="Arial"/>
            </a:endParaRPr>
          </a:p>
          <a:p>
            <a:pPr marL="216000" indent="-216000">
              <a:lnSpc>
                <a:spcPct val="115000"/>
              </a:lnSpc>
            </a:pPr>
            <a:r>
              <a:rPr b="0" lang="en-US" sz="1300" spc="-1" strike="noStrike">
                <a:solidFill>
                  <a:srgbClr val="333333"/>
                </a:solidFill>
                <a:latin typeface="Times New Roman"/>
                <a:ea typeface="Times New Roman"/>
              </a:rPr>
              <a:t>One solution is to use competency based recruitment. Here key aspects of the role are clearly defined and success factors well documented. This can provide a solid framework for employee participation.</a:t>
            </a:r>
            <a:endParaRPr b="0" lang="en-US" sz="1300" spc="-1" strike="noStrike">
              <a:latin typeface="Arial"/>
            </a:endParaRPr>
          </a:p>
          <a:p>
            <a:pPr marL="216000" indent="615960">
              <a:lnSpc>
                <a:spcPct val="115000"/>
              </a:lnSpc>
            </a:pPr>
            <a:endParaRPr b="0" lang="en-US" sz="1300" spc="-1" strike="noStrike">
              <a:latin typeface="Arial"/>
            </a:endParaRPr>
          </a:p>
          <a:p>
            <a:pPr marL="216000" indent="615960">
              <a:lnSpc>
                <a:spcPct val="100000"/>
              </a:lnSpc>
            </a:pPr>
            <a:endParaRPr b="0" lang="en-US" sz="13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00000"/>
              </a:lnSpc>
              <a:buClr>
                <a:srgbClr val="000000"/>
              </a:buClr>
              <a:buFont typeface="StarSymbol"/>
              <a:buAutoNum type="arabicPeriod"/>
            </a:pPr>
            <a:r>
              <a:rPr b="0" lang="en-US" sz="1100" spc="-1" strike="noStrike">
                <a:latin typeface="Arial"/>
              </a:rPr>
              <a:t>Through a recyclable and expanding database, information can be used by various employers looking for the perfect candidate, while keeping application process as effortless as possible for the job searcher. </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latin typeface="Arial"/>
              </a:rPr>
              <a:t>Environmental something, save papers maybe?</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latin typeface="Arial"/>
              </a:rPr>
              <a:t>Makes specifying and locating special competences resource effective and easy</a:t>
            </a: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00000"/>
              </a:lnSpc>
              <a:buClr>
                <a:srgbClr val="000000"/>
              </a:buClr>
              <a:buFont typeface="StarSymbol"/>
              <a:buAutoNum type="arabicPeriod"/>
            </a:pPr>
            <a:r>
              <a:rPr b="0" lang="en-US" sz="1100" spc="-1" strike="noStrike">
                <a:latin typeface="Arial"/>
              </a:rPr>
              <a:t>Make your employees feel valued and widen your view on who the perfect candidate is. </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solidFill>
                  <a:srgbClr val="000000"/>
                </a:solidFill>
                <a:latin typeface="Arial"/>
              </a:rPr>
              <a:t>Bypass the unconscious discrimination that is undoubtedly a part of your hiring process </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solidFill>
                  <a:srgbClr val="000000"/>
                </a:solidFill>
                <a:latin typeface="Arial"/>
              </a:rPr>
              <a:t>Get processed based on your quantitative and personal values, without biased view.</a:t>
            </a:r>
            <a:endParaRPr b="0" lang="en-US"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We know that this is sustainable</a:t>
            </a:r>
            <a:endParaRPr b="0" lang="en-US"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We are Skillset Recruitment</a:t>
            </a:r>
            <a:endParaRPr b="0" lang="en-US"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body"/>
          </p:nvPr>
        </p:nvSpPr>
        <p:spPr>
          <a:xfrm>
            <a:off x="685800" y="4343400"/>
            <a:ext cx="5486040" cy="4114440"/>
          </a:xfrm>
          <a:prstGeom prst="rect">
            <a:avLst/>
          </a:prstGeom>
        </p:spPr>
        <p:txBody>
          <a:bodyPr tIns="91440" bIns="91440"/>
          <a:p>
            <a:pPr marL="457200" indent="-228240">
              <a:lnSpc>
                <a:spcPct val="100000"/>
              </a:lnSpc>
              <a:buClr>
                <a:srgbClr val="000000"/>
              </a:buClr>
              <a:buFont typeface="StarSymbol"/>
              <a:buAutoNum type="arabicPeriod"/>
            </a:pPr>
            <a:r>
              <a:rPr b="0" lang="en-US" sz="1100" spc="-1" strike="noStrike" u="sng">
                <a:solidFill>
                  <a:srgbClr val="000000"/>
                </a:solidFill>
                <a:uFillTx/>
                <a:latin typeface="Arial"/>
                <a:hlinkClick r:id="rId1"/>
              </a:rPr>
              <a:t>https://www.migrationsverket.se/download/18.585fa5be158ee6bf362fd2/1485556063045/Asyls%C3%B6kande+till+Sverige+2000-2016.pdf</a:t>
            </a:r>
            <a:endParaRPr b="0" lang="en-US" sz="1100" spc="-1" strike="noStrike">
              <a:latin typeface="Arial"/>
            </a:endParaRPr>
          </a:p>
          <a:p>
            <a:pPr marL="457200" indent="-228240">
              <a:lnSpc>
                <a:spcPct val="100000"/>
              </a:lnSpc>
              <a:buClr>
                <a:srgbClr val="000000"/>
              </a:buClr>
              <a:buFont typeface="StarSymbol"/>
              <a:buAutoNum type="arabicPeriod"/>
            </a:pPr>
            <a:r>
              <a:rPr b="0" lang="en-US" sz="1100" spc="-1" strike="noStrike">
                <a:solidFill>
                  <a:srgbClr val="000000"/>
                </a:solidFill>
                <a:latin typeface="Arial"/>
              </a:rPr>
              <a:t>https://www.svt.se/nyheter/inrikes/var-tredje-syrisk-flykting-hogutbildad.</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There is a huge untapped economic potential in utilizing the workforce provided by our immigrating population. The graph to the left shows that the money used on educating a single doctor in Sweden could be used to integrate three foreign doctors. It’s a three for one deal. The graph to the right shows that there is a ten respectively a seven percent discrepancy between foreign born and native born people when it comes to occupancy and unemployment rates. We clearly have to remedy this problem!</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3044880" y="1444320"/>
            <a:ext cx="3054240" cy="7125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3044880" y="1444320"/>
            <a:ext cx="3054240" cy="7125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2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2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3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3044880" y="1444320"/>
            <a:ext cx="3054240" cy="7125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3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7"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8"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4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4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4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5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044880" y="1444320"/>
            <a:ext cx="3054240" cy="7125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044880" y="1444320"/>
            <a:ext cx="3054240" cy="1536840"/>
          </a:xfrm>
          <a:prstGeom prst="rect">
            <a:avLst/>
          </a:prstGeom>
        </p:spPr>
        <p:txBody>
          <a:bodyPr lIns="0" rIns="0" tIns="0" bIns="0" anchor="ct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2743920" y="756720"/>
            <a:ext cx="1081440" cy="1124640"/>
          </a:xfrm>
          <a:custGeom>
            <a:avLst/>
            <a:gdLst/>
            <a:ahLst/>
            <a:rect l="l" t="t" r="r" b="b"/>
            <a:pathLst>
              <a:path w="43265" h="44998">
                <a:moveTo>
                  <a:pt x="0" y="44998"/>
                </a:moveTo>
                <a:lnTo>
                  <a:pt x="0" y="0"/>
                </a:lnTo>
                <a:lnTo>
                  <a:pt x="43265" y="0"/>
                </a:lnTo>
              </a:path>
            </a:pathLst>
          </a:custGeom>
          <a:noFill/>
          <a:ln w="28440">
            <a:solidFill>
              <a:schemeClr val="lt2"/>
            </a:solidFill>
            <a:miter/>
          </a:ln>
        </p:spPr>
        <p:style>
          <a:lnRef idx="0"/>
          <a:fillRef idx="0"/>
          <a:effectRef idx="0"/>
          <a:fontRef idx="minor"/>
        </p:style>
      </p:sp>
      <p:sp>
        <p:nvSpPr>
          <p:cNvPr id="1" name="CustomShape 2"/>
          <p:cNvSpPr/>
          <p:nvPr/>
        </p:nvSpPr>
        <p:spPr>
          <a:xfrm rot="10800000">
            <a:off x="6400080" y="4391640"/>
            <a:ext cx="1081440" cy="1124640"/>
          </a:xfrm>
          <a:custGeom>
            <a:avLst/>
            <a:gdLst/>
            <a:ahLst/>
            <a:rect l="l" t="t" r="r" b="b"/>
            <a:pathLst>
              <a:path w="43265" h="44998">
                <a:moveTo>
                  <a:pt x="0" y="44998"/>
                </a:moveTo>
                <a:lnTo>
                  <a:pt x="0" y="0"/>
                </a:lnTo>
                <a:lnTo>
                  <a:pt x="43265" y="0"/>
                </a:lnTo>
              </a:path>
            </a:pathLst>
          </a:custGeom>
          <a:noFill/>
          <a:ln w="28440">
            <a:solidFill>
              <a:schemeClr val="lt2"/>
            </a:solidFill>
            <a:miter/>
          </a:ln>
        </p:spPr>
        <p:style>
          <a:lnRef idx="0"/>
          <a:fillRef idx="0"/>
          <a:effectRef idx="0"/>
          <a:fontRef idx="minor"/>
        </p:style>
      </p:sp>
      <p:sp>
        <p:nvSpPr>
          <p:cNvPr id="2" name="PlaceHolder 3"/>
          <p:cNvSpPr>
            <a:spLocks noGrp="1"/>
          </p:cNvSpPr>
          <p:nvPr>
            <p:ph type="title"/>
          </p:nvPr>
        </p:nvSpPr>
        <p:spPr>
          <a:xfrm>
            <a:off x="3044880" y="1444320"/>
            <a:ext cx="3054240" cy="1536840"/>
          </a:xfrm>
          <a:prstGeom prst="rect">
            <a:avLst/>
          </a:prstGeom>
        </p:spPr>
        <p:txBody>
          <a:bodyPr tIns="91440" bIns="91440" anchor="b"/>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p>
            <a:pPr>
              <a:lnSpc>
                <a:spcPct val="100000"/>
              </a:lnSpc>
            </a:pPr>
            <a:fld id="{C941431E-89C4-42BC-A9AC-7B7E62D7DD7F}"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316080"/>
            <a:ext cx="8520120" cy="830880"/>
          </a:xfrm>
          <a:prstGeom prst="rect">
            <a:avLst/>
          </a:prstGeom>
        </p:spPr>
        <p:txBody>
          <a:bodyPr tIns="91440" bIns="91440" anchor="b"/>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42" name="PlaceHolder 2"/>
          <p:cNvSpPr>
            <a:spLocks noGrp="1"/>
          </p:cNvSpPr>
          <p:nvPr>
            <p:ph type="body"/>
          </p:nvPr>
        </p:nvSpPr>
        <p:spPr>
          <a:xfrm>
            <a:off x="311760" y="1225080"/>
            <a:ext cx="3999600" cy="3353760"/>
          </a:xfrm>
          <a:prstGeom prst="rect">
            <a:avLst/>
          </a:prstGeom>
        </p:spPr>
        <p:txBody>
          <a:bodyPr tIns="91440" bIns="91440"/>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43" name="PlaceHolder 3"/>
          <p:cNvSpPr>
            <a:spLocks noGrp="1"/>
          </p:cNvSpPr>
          <p:nvPr>
            <p:ph type="body"/>
          </p:nvPr>
        </p:nvSpPr>
        <p:spPr>
          <a:xfrm>
            <a:off x="4832280" y="1225080"/>
            <a:ext cx="3999600" cy="3353760"/>
          </a:xfrm>
          <a:prstGeom prst="rect">
            <a:avLst/>
          </a:prstGeom>
        </p:spPr>
        <p:txBody>
          <a:bodyPr tIns="91440" bIns="91440"/>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44" name="PlaceHolder 4"/>
          <p:cNvSpPr>
            <a:spLocks noGrp="1"/>
          </p:cNvSpPr>
          <p:nvPr>
            <p:ph type="sldNum"/>
          </p:nvPr>
        </p:nvSpPr>
        <p:spPr>
          <a:xfrm>
            <a:off x="8472600" y="4663080"/>
            <a:ext cx="548280" cy="393120"/>
          </a:xfrm>
          <a:prstGeom prst="rect">
            <a:avLst/>
          </a:prstGeom>
        </p:spPr>
        <p:txBody>
          <a:bodyPr tIns="91440" bIns="91440" anchor="ctr"/>
          <a:p>
            <a:pPr>
              <a:lnSpc>
                <a:spcPct val="100000"/>
              </a:lnSpc>
            </a:pPr>
            <a:fld id="{3BC8204B-6A95-4347-B415-39F4BBAE260A}" type="slidenum">
              <a:rPr b="0" lang="en-US" sz="1400" spc="-1" strike="noStrike">
                <a:solidFill>
                  <a:srgbClr val="000000"/>
                </a:solidFill>
                <a:latin typeface="Arial"/>
                <a:ea typeface="Arial"/>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CustomShape 1"/>
          <p:cNvSpPr/>
          <p:nvPr/>
        </p:nvSpPr>
        <p:spPr>
          <a:xfrm>
            <a:off x="0" y="5045760"/>
            <a:ext cx="9143640" cy="97560"/>
          </a:xfrm>
          <a:prstGeom prst="rect">
            <a:avLst/>
          </a:prstGeom>
          <a:solidFill>
            <a:schemeClr val="lt2"/>
          </a:solidFill>
          <a:ln>
            <a:noFill/>
          </a:ln>
        </p:spPr>
        <p:style>
          <a:lnRef idx="0"/>
          <a:fillRef idx="0"/>
          <a:effectRef idx="0"/>
          <a:fontRef idx="minor"/>
        </p:style>
      </p:sp>
      <p:sp>
        <p:nvSpPr>
          <p:cNvPr id="82" name="PlaceHolder 2"/>
          <p:cNvSpPr>
            <a:spLocks noGrp="1"/>
          </p:cNvSpPr>
          <p:nvPr>
            <p:ph type="title"/>
          </p:nvPr>
        </p:nvSpPr>
        <p:spPr>
          <a:xfrm>
            <a:off x="311760" y="316080"/>
            <a:ext cx="8520120" cy="830880"/>
          </a:xfrm>
          <a:prstGeom prst="rect">
            <a:avLst/>
          </a:prstGeom>
        </p:spPr>
        <p:txBody>
          <a:bodyPr tIns="91440" bIns="91440" anchor="b"/>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83" name="PlaceHolder 3"/>
          <p:cNvSpPr>
            <a:spLocks noGrp="1"/>
          </p:cNvSpPr>
          <p:nvPr>
            <p:ph type="body"/>
          </p:nvPr>
        </p:nvSpPr>
        <p:spPr>
          <a:xfrm>
            <a:off x="311760" y="1225080"/>
            <a:ext cx="8520120" cy="3353760"/>
          </a:xfrm>
          <a:prstGeom prst="rect">
            <a:avLst/>
          </a:prstGeom>
        </p:spPr>
        <p:txBody>
          <a:bodyPr tIns="91440" bIns="9144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 name="PlaceHolder 4"/>
          <p:cNvSpPr>
            <a:spLocks noGrp="1"/>
          </p:cNvSpPr>
          <p:nvPr>
            <p:ph type="sldNum"/>
          </p:nvPr>
        </p:nvSpPr>
        <p:spPr>
          <a:xfrm>
            <a:off x="8472600" y="4663080"/>
            <a:ext cx="548280" cy="393120"/>
          </a:xfrm>
          <a:prstGeom prst="rect">
            <a:avLst/>
          </a:prstGeom>
        </p:spPr>
        <p:txBody>
          <a:bodyPr tIns="91440" bIns="91440" anchor="ctr"/>
          <a:p>
            <a:pPr>
              <a:lnSpc>
                <a:spcPct val="100000"/>
              </a:lnSpc>
            </a:pPr>
            <a:fld id="{D549F0DD-9144-4E38-8FD0-9A93BC59D433}" type="slidenum">
              <a:rPr b="0" lang="en-US" sz="1400" spc="-1" strike="noStrike">
                <a:solidFill>
                  <a:srgbClr val="000000"/>
                </a:solidFill>
                <a:latin typeface="Arial"/>
                <a:ea typeface="Arial"/>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 name="CustomShape 1"/>
          <p:cNvSpPr/>
          <p:nvPr/>
        </p:nvSpPr>
        <p:spPr>
          <a:xfrm flipH="1">
            <a:off x="7596000" y="460080"/>
            <a:ext cx="1081440" cy="1124640"/>
          </a:xfrm>
          <a:custGeom>
            <a:avLst/>
            <a:gdLst/>
            <a:ahLst/>
            <a:rect l="l" t="t" r="r" b="b"/>
            <a:pathLst>
              <a:path w="43265" h="44998">
                <a:moveTo>
                  <a:pt x="0" y="44998"/>
                </a:moveTo>
                <a:lnTo>
                  <a:pt x="0" y="0"/>
                </a:lnTo>
                <a:lnTo>
                  <a:pt x="43265" y="0"/>
                </a:lnTo>
              </a:path>
            </a:pathLst>
          </a:custGeom>
          <a:noFill/>
          <a:ln w="28440">
            <a:solidFill>
              <a:schemeClr val="lt2"/>
            </a:solidFill>
            <a:miter/>
          </a:ln>
        </p:spPr>
        <p:style>
          <a:lnRef idx="0"/>
          <a:fillRef idx="0"/>
          <a:effectRef idx="0"/>
          <a:fontRef idx="minor"/>
        </p:style>
      </p:sp>
      <p:sp>
        <p:nvSpPr>
          <p:cNvPr id="122" name="CustomShape 2"/>
          <p:cNvSpPr/>
          <p:nvPr/>
        </p:nvSpPr>
        <p:spPr>
          <a:xfrm flipH="1" rot="10800000">
            <a:off x="1548000" y="4683240"/>
            <a:ext cx="1081440" cy="1124640"/>
          </a:xfrm>
          <a:custGeom>
            <a:avLst/>
            <a:gdLst/>
            <a:ahLst/>
            <a:rect l="l" t="t" r="r" b="b"/>
            <a:pathLst>
              <a:path w="43265" h="44998">
                <a:moveTo>
                  <a:pt x="0" y="44998"/>
                </a:moveTo>
                <a:lnTo>
                  <a:pt x="0" y="0"/>
                </a:lnTo>
                <a:lnTo>
                  <a:pt x="43265" y="0"/>
                </a:lnTo>
              </a:path>
            </a:pathLst>
          </a:custGeom>
          <a:noFill/>
          <a:ln w="28440">
            <a:solidFill>
              <a:schemeClr val="lt2"/>
            </a:solidFill>
            <a:miter/>
          </a:ln>
        </p:spPr>
        <p:style>
          <a:lnRef idx="0"/>
          <a:fillRef idx="0"/>
          <a:effectRef idx="0"/>
          <a:fontRef idx="minor"/>
        </p:style>
      </p:sp>
      <p:sp>
        <p:nvSpPr>
          <p:cNvPr id="123" name="PlaceHolder 3"/>
          <p:cNvSpPr>
            <a:spLocks noGrp="1"/>
          </p:cNvSpPr>
          <p:nvPr>
            <p:ph type="title"/>
          </p:nvPr>
        </p:nvSpPr>
        <p:spPr>
          <a:xfrm>
            <a:off x="773640" y="1806480"/>
            <a:ext cx="7596360" cy="1530360"/>
          </a:xfrm>
          <a:prstGeom prst="rect">
            <a:avLst/>
          </a:prstGeom>
        </p:spPr>
        <p:txBody>
          <a:bodyPr tIns="91440" bIns="91440" anchor="ctr"/>
          <a:p>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124" name="PlaceHolder 4"/>
          <p:cNvSpPr>
            <a:spLocks noGrp="1"/>
          </p:cNvSpPr>
          <p:nvPr>
            <p:ph type="sldNum"/>
          </p:nvPr>
        </p:nvSpPr>
        <p:spPr>
          <a:xfrm>
            <a:off x="8472600" y="4663080"/>
            <a:ext cx="548280" cy="393120"/>
          </a:xfrm>
          <a:prstGeom prst="rect">
            <a:avLst/>
          </a:prstGeom>
        </p:spPr>
        <p:txBody>
          <a:bodyPr tIns="91440" bIns="91440" anchor="ctr"/>
          <a:p>
            <a:pPr>
              <a:lnSpc>
                <a:spcPct val="100000"/>
              </a:lnSpc>
            </a:pPr>
            <a:fld id="{95947451-F715-4A63-B600-5B880AE2AA60}"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125"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6.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6.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7.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png"/><Relationship Id="rId7"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3044880" y="1444320"/>
            <a:ext cx="3054240" cy="700920"/>
          </a:xfrm>
          <a:prstGeom prst="rect">
            <a:avLst/>
          </a:prstGeom>
          <a:noFill/>
          <a:ln>
            <a:noFill/>
          </a:ln>
        </p:spPr>
        <p:txBody>
          <a:bodyPr tIns="91440" bIns="91440" anchor="b"/>
          <a:p>
            <a:pPr algn="ctr">
              <a:lnSpc>
                <a:spcPct val="100000"/>
              </a:lnSpc>
            </a:pPr>
            <a:r>
              <a:rPr b="0" lang="en-US" sz="4200" spc="-1" strike="noStrike">
                <a:solidFill>
                  <a:srgbClr val="000000"/>
                </a:solidFill>
                <a:latin typeface="Economica"/>
                <a:ea typeface="Economica"/>
              </a:rPr>
              <a:t>UNHCR</a:t>
            </a:r>
            <a:endParaRPr b="0" lang="en-US" sz="4200" spc="-1" strike="noStrike">
              <a:solidFill>
                <a:srgbClr val="000000"/>
              </a:solidFill>
              <a:latin typeface="Arial"/>
            </a:endParaRPr>
          </a:p>
        </p:txBody>
      </p:sp>
      <p:sp>
        <p:nvSpPr>
          <p:cNvPr id="168" name="TextShape 2"/>
          <p:cNvSpPr txBox="1"/>
          <p:nvPr/>
        </p:nvSpPr>
        <p:spPr>
          <a:xfrm>
            <a:off x="3044880" y="2145600"/>
            <a:ext cx="3054240" cy="1076040"/>
          </a:xfrm>
          <a:prstGeom prst="rect">
            <a:avLst/>
          </a:prstGeom>
          <a:noFill/>
          <a:ln>
            <a:noFill/>
          </a:ln>
        </p:spPr>
        <p:txBody>
          <a:bodyPr tIns="91440" bIns="91440"/>
          <a:p>
            <a:pPr algn="ctr">
              <a:lnSpc>
                <a:spcPct val="100000"/>
              </a:lnSpc>
            </a:pPr>
            <a:r>
              <a:rPr b="0" lang="en-US" sz="1800" spc="-1" strike="noStrike">
                <a:solidFill>
                  <a:srgbClr val="000000"/>
                </a:solidFill>
                <a:latin typeface="Economica"/>
                <a:ea typeface="Economica"/>
              </a:rPr>
              <a:t>Can we produce a practical</a:t>
            </a:r>
            <a:endParaRPr b="0" lang="en-US" sz="1800" spc="-1" strike="noStrike">
              <a:latin typeface="Arial"/>
            </a:endParaRPr>
          </a:p>
          <a:p>
            <a:pPr algn="ctr">
              <a:lnSpc>
                <a:spcPct val="100000"/>
              </a:lnSpc>
            </a:pPr>
            <a:r>
              <a:rPr b="0" lang="en-US" sz="1800" spc="-1" strike="noStrike">
                <a:solidFill>
                  <a:srgbClr val="000000"/>
                </a:solidFill>
                <a:latin typeface="Economica"/>
                <a:ea typeface="Economica"/>
              </a:rPr>
              <a:t>measure that can limit discriminatory</a:t>
            </a:r>
            <a:endParaRPr b="0" lang="en-US" sz="1800" spc="-1" strike="noStrike">
              <a:latin typeface="Arial"/>
            </a:endParaRPr>
          </a:p>
          <a:p>
            <a:pPr algn="ctr">
              <a:lnSpc>
                <a:spcPct val="100000"/>
              </a:lnSpc>
            </a:pPr>
            <a:r>
              <a:rPr b="0" lang="en-US" sz="1800" spc="-1" strike="noStrike">
                <a:solidFill>
                  <a:srgbClr val="000000"/>
                </a:solidFill>
                <a:latin typeface="Economica"/>
                <a:ea typeface="Economica"/>
              </a:rPr>
              <a:t>hiring practices? #WithRefugees</a:t>
            </a:r>
            <a:endParaRPr b="0" lang="en-US" sz="1800" spc="-1" strike="noStrike">
              <a:latin typeface="Arial"/>
            </a:endParaRPr>
          </a:p>
          <a:p>
            <a:pPr algn="ctr">
              <a:lnSpc>
                <a:spcPct val="100000"/>
              </a:lnSpc>
            </a:pPr>
            <a:endParaRPr b="0" lang="en-US" sz="18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Shape 143" descr=""/>
          <p:cNvPicPr/>
          <p:nvPr/>
        </p:nvPicPr>
        <p:blipFill>
          <a:blip r:embed="rId1"/>
          <a:srcRect l="1665" t="2964" r="4260" b="2964"/>
          <a:stretch/>
        </p:blipFill>
        <p:spPr>
          <a:xfrm>
            <a:off x="0" y="0"/>
            <a:ext cx="9143640" cy="50792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Shape 148" descr=""/>
          <p:cNvPicPr/>
          <p:nvPr/>
        </p:nvPicPr>
        <p:blipFill>
          <a:blip r:embed="rId1"/>
          <a:stretch/>
        </p:blipFill>
        <p:spPr>
          <a:xfrm>
            <a:off x="0" y="-86040"/>
            <a:ext cx="9245160" cy="52290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311760" y="316080"/>
            <a:ext cx="8520120" cy="830880"/>
          </a:xfrm>
          <a:prstGeom prst="rect">
            <a:avLst/>
          </a:prstGeom>
          <a:noFill/>
          <a:ln>
            <a:noFill/>
          </a:ln>
        </p:spPr>
        <p:txBody>
          <a:bodyPr tIns="91440" bIns="91440" anchor="b"/>
          <a:p>
            <a:pPr>
              <a:lnSpc>
                <a:spcPct val="100000"/>
              </a:lnSpc>
            </a:pPr>
            <a:r>
              <a:rPr b="0" lang="en-US" sz="4200" spc="-1" strike="noStrike">
                <a:solidFill>
                  <a:srgbClr val="000000"/>
                </a:solidFill>
                <a:latin typeface="Economica"/>
                <a:ea typeface="Economica"/>
              </a:rPr>
              <a:t>Integration</a:t>
            </a:r>
            <a:endParaRPr b="0" lang="en-US" sz="4200" spc="-1" strike="noStrike">
              <a:solidFill>
                <a:srgbClr val="000000"/>
              </a:solidFill>
              <a:latin typeface="Arial"/>
            </a:endParaRPr>
          </a:p>
        </p:txBody>
      </p:sp>
      <p:sp>
        <p:nvSpPr>
          <p:cNvPr id="215" name="TextShape 2"/>
          <p:cNvSpPr txBox="1"/>
          <p:nvPr/>
        </p:nvSpPr>
        <p:spPr>
          <a:xfrm>
            <a:off x="311760" y="1225080"/>
            <a:ext cx="3999600" cy="3353760"/>
          </a:xfrm>
          <a:prstGeom prst="rect">
            <a:avLst/>
          </a:prstGeom>
          <a:noFill/>
          <a:ln>
            <a:noFill/>
          </a:ln>
        </p:spPr>
        <p:txBody>
          <a:bodyPr tIns="91440" bIns="91440"/>
          <a:p>
            <a:pPr>
              <a:lnSpc>
                <a:spcPct val="100000"/>
              </a:lnSpc>
              <a:spcAft>
                <a:spcPts val="1599"/>
              </a:spcAft>
            </a:pPr>
            <a:r>
              <a:rPr b="0" lang="en-US" sz="1800" spc="-1" strike="noStrike">
                <a:solidFill>
                  <a:srgbClr val="000000"/>
                </a:solidFill>
                <a:latin typeface="Open Sans"/>
                <a:ea typeface="Open Sans"/>
              </a:rPr>
              <a:t>Inclusion helps retention </a:t>
            </a:r>
            <a:endParaRPr b="0" lang="en-US" sz="1800" spc="-1" strike="noStrike">
              <a:solidFill>
                <a:srgbClr val="000000"/>
              </a:solidFill>
              <a:latin typeface="Arial"/>
            </a:endParaRPr>
          </a:p>
          <a:p>
            <a:pPr>
              <a:lnSpc>
                <a:spcPct val="100000"/>
              </a:lnSpc>
              <a:spcAft>
                <a:spcPts val="1599"/>
              </a:spcAft>
            </a:pPr>
            <a:r>
              <a:rPr b="0" lang="en-US" sz="1800" spc="-1" strike="noStrike">
                <a:solidFill>
                  <a:srgbClr val="000000"/>
                </a:solidFill>
                <a:latin typeface="Open Sans"/>
                <a:ea typeface="Open Sans"/>
              </a:rPr>
              <a:t>Empowerment</a:t>
            </a:r>
            <a:endParaRPr b="0" lang="en-US" sz="1800" spc="-1" strike="noStrike">
              <a:solidFill>
                <a:srgbClr val="000000"/>
              </a:solidFill>
              <a:latin typeface="Arial"/>
            </a:endParaRPr>
          </a:p>
          <a:p>
            <a:pPr>
              <a:lnSpc>
                <a:spcPct val="100000"/>
              </a:lnSpc>
              <a:spcAft>
                <a:spcPts val="1599"/>
              </a:spcAft>
            </a:pPr>
            <a:endParaRPr b="0" lang="en-US" sz="1800" spc="-1" strike="noStrike">
              <a:solidFill>
                <a:srgbClr val="000000"/>
              </a:solidFill>
              <a:latin typeface="Arial"/>
            </a:endParaRPr>
          </a:p>
        </p:txBody>
      </p:sp>
      <p:sp>
        <p:nvSpPr>
          <p:cNvPr id="216" name="TextShape 3"/>
          <p:cNvSpPr txBox="1"/>
          <p:nvPr/>
        </p:nvSpPr>
        <p:spPr>
          <a:xfrm>
            <a:off x="4832280" y="1225080"/>
            <a:ext cx="3999600" cy="3353760"/>
          </a:xfrm>
          <a:prstGeom prst="rect">
            <a:avLst/>
          </a:prstGeom>
          <a:noFill/>
          <a:ln>
            <a:noFill/>
          </a:ln>
        </p:spPr>
        <p:txBody>
          <a:bodyPr tIns="91440" bIns="91440"/>
          <a:p>
            <a:endParaRPr b="0" lang="en-US" sz="1400" spc="-1" strike="noStrike">
              <a:solidFill>
                <a:srgbClr val="000000"/>
              </a:solidFill>
              <a:latin typeface="Arial"/>
            </a:endParaRPr>
          </a:p>
        </p:txBody>
      </p:sp>
      <p:pic>
        <p:nvPicPr>
          <p:cNvPr id="217" name="Shape 156" descr=""/>
          <p:cNvPicPr/>
          <p:nvPr/>
        </p:nvPicPr>
        <p:blipFill>
          <a:blip r:embed="rId1"/>
          <a:stretch/>
        </p:blipFill>
        <p:spPr>
          <a:xfrm>
            <a:off x="4775400" y="762480"/>
            <a:ext cx="5964120" cy="514296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11760" y="316080"/>
            <a:ext cx="8520120" cy="830880"/>
          </a:xfrm>
          <a:prstGeom prst="rect">
            <a:avLst/>
          </a:prstGeom>
          <a:noFill/>
          <a:ln>
            <a:noFill/>
          </a:ln>
        </p:spPr>
        <p:txBody>
          <a:bodyPr tIns="91440" bIns="91440" anchor="b"/>
          <a:p>
            <a:pPr>
              <a:lnSpc>
                <a:spcPct val="100000"/>
              </a:lnSpc>
            </a:pPr>
            <a:r>
              <a:rPr b="0" lang="en-US" sz="4200" spc="-1" strike="noStrike">
                <a:solidFill>
                  <a:srgbClr val="000000"/>
                </a:solidFill>
                <a:latin typeface="Economica"/>
                <a:ea typeface="Economica"/>
              </a:rPr>
              <a:t>Financial Perspective</a:t>
            </a:r>
            <a:endParaRPr b="0" lang="en-US" sz="4200" spc="-1" strike="noStrike">
              <a:solidFill>
                <a:srgbClr val="000000"/>
              </a:solidFill>
              <a:latin typeface="Arial"/>
            </a:endParaRPr>
          </a:p>
        </p:txBody>
      </p:sp>
      <p:sp>
        <p:nvSpPr>
          <p:cNvPr id="219" name="TextShape 2"/>
          <p:cNvSpPr txBox="1"/>
          <p:nvPr/>
        </p:nvSpPr>
        <p:spPr>
          <a:xfrm>
            <a:off x="311760" y="1208160"/>
            <a:ext cx="7466760" cy="3353760"/>
          </a:xfrm>
          <a:prstGeom prst="rect">
            <a:avLst/>
          </a:prstGeom>
          <a:noFill/>
          <a:ln>
            <a:noFill/>
          </a:ln>
        </p:spPr>
        <p:txBody>
          <a:bodyPr tIns="91440" bIns="91440"/>
          <a:p>
            <a:pPr marL="457200" indent="-228240">
              <a:lnSpc>
                <a:spcPct val="100000"/>
              </a:lnSpc>
              <a:spcAft>
                <a:spcPts val="1599"/>
              </a:spcAft>
              <a:buClr>
                <a:srgbClr val="000000"/>
              </a:buClr>
              <a:buFont typeface="Open Sans"/>
              <a:buChar char="●"/>
            </a:pPr>
            <a:r>
              <a:rPr b="0" lang="en-US" sz="1800" spc="-1" strike="noStrike">
                <a:solidFill>
                  <a:srgbClr val="000000"/>
                </a:solidFill>
                <a:latin typeface="Open Sans"/>
                <a:ea typeface="Open Sans"/>
              </a:rPr>
              <a:t>Passive search through ever-expanding database</a:t>
            </a:r>
            <a:endParaRPr b="0" lang="en-US" sz="1800" spc="-1" strike="noStrike">
              <a:solidFill>
                <a:srgbClr val="000000"/>
              </a:solidFill>
              <a:latin typeface="Arial"/>
            </a:endParaRPr>
          </a:p>
          <a:p>
            <a:pPr>
              <a:lnSpc>
                <a:spcPct val="100000"/>
              </a:lnSpc>
              <a:spcAft>
                <a:spcPts val="1599"/>
              </a:spcAft>
            </a:pPr>
            <a:endParaRPr b="0" lang="en-US" sz="1800" spc="-1" strike="noStrike">
              <a:solidFill>
                <a:srgbClr val="000000"/>
              </a:solidFill>
              <a:latin typeface="Arial"/>
            </a:endParaRPr>
          </a:p>
          <a:p>
            <a:pPr marL="457200" indent="-228240">
              <a:lnSpc>
                <a:spcPct val="100000"/>
              </a:lnSpc>
              <a:spcAft>
                <a:spcPts val="1599"/>
              </a:spcAft>
              <a:buClr>
                <a:srgbClr val="000000"/>
              </a:buClr>
              <a:buFont typeface="Open Sans"/>
              <a:buChar char="●"/>
            </a:pPr>
            <a:r>
              <a:rPr b="0" lang="en-US" sz="1800" spc="-1" strike="noStrike">
                <a:solidFill>
                  <a:srgbClr val="000000"/>
                </a:solidFill>
                <a:latin typeface="Open Sans"/>
                <a:ea typeface="Open Sans"/>
              </a:rPr>
              <a:t>Recycle leads, making the job platform more efficient to relevant employers</a:t>
            </a:r>
            <a:endParaRPr b="0" lang="en-US" sz="1800" spc="-1" strike="noStrike">
              <a:solidFill>
                <a:srgbClr val="000000"/>
              </a:solidFill>
              <a:latin typeface="Arial"/>
            </a:endParaRPr>
          </a:p>
          <a:p>
            <a:pPr>
              <a:lnSpc>
                <a:spcPct val="100000"/>
              </a:lnSpc>
              <a:spcAft>
                <a:spcPts val="1599"/>
              </a:spcAft>
            </a:pPr>
            <a:endParaRPr b="0" lang="en-US" sz="1800" spc="-1" strike="noStrike">
              <a:solidFill>
                <a:srgbClr val="000000"/>
              </a:solidFill>
              <a:latin typeface="Arial"/>
            </a:endParaRPr>
          </a:p>
          <a:p>
            <a:pPr marL="457200" indent="-228240">
              <a:lnSpc>
                <a:spcPct val="100000"/>
              </a:lnSpc>
              <a:spcAft>
                <a:spcPts val="1599"/>
              </a:spcAft>
              <a:buClr>
                <a:srgbClr val="000000"/>
              </a:buClr>
              <a:buFont typeface="Open Sans"/>
              <a:buChar char="●"/>
            </a:pPr>
            <a:r>
              <a:rPr b="0" lang="en-US" sz="1800" spc="-1" strike="noStrike">
                <a:solidFill>
                  <a:srgbClr val="000000"/>
                </a:solidFill>
                <a:latin typeface="Open Sans"/>
                <a:ea typeface="Open Sans"/>
              </a:rPr>
              <a:t>Effective way of specifying and locating rare abilities and combinations</a:t>
            </a:r>
            <a:endParaRPr b="0" lang="en-US" sz="1800" spc="-1" strike="noStrike">
              <a:solidFill>
                <a:srgbClr val="000000"/>
              </a:solidFill>
              <a:latin typeface="Arial"/>
            </a:endParaRPr>
          </a:p>
          <a:p>
            <a:pPr>
              <a:lnSpc>
                <a:spcPct val="100000"/>
              </a:lnSpc>
              <a:spcAft>
                <a:spcPts val="1599"/>
              </a:spcAft>
            </a:pPr>
            <a:endParaRPr b="0" lang="en-US" sz="1800" spc="-1" strike="noStrike">
              <a:solidFill>
                <a:srgbClr val="000000"/>
              </a:solidFill>
              <a:latin typeface="Arial"/>
            </a:endParaRPr>
          </a:p>
          <a:p>
            <a:pPr>
              <a:lnSpc>
                <a:spcPct val="100000"/>
              </a:lnSpc>
              <a:spcAft>
                <a:spcPts val="1599"/>
              </a:spcAft>
            </a:pPr>
            <a:endParaRPr b="0" lang="en-US" sz="1800" spc="-1" strike="noStrike">
              <a:solidFill>
                <a:srgbClr val="000000"/>
              </a:solidFill>
              <a:latin typeface="Arial"/>
            </a:endParaRPr>
          </a:p>
          <a:p>
            <a:pPr>
              <a:lnSpc>
                <a:spcPct val="100000"/>
              </a:lnSpc>
              <a:spcAft>
                <a:spcPts val="1599"/>
              </a:spcAft>
            </a:pPr>
            <a:endParaRPr b="0" lang="en-US" sz="1800" spc="-1" strike="noStrike">
              <a:solidFill>
                <a:srgbClr val="000000"/>
              </a:solidFill>
              <a:latin typeface="Arial"/>
            </a:endParaRPr>
          </a:p>
          <a:p>
            <a:pPr marL="457200">
              <a:lnSpc>
                <a:spcPct val="100000"/>
              </a:lnSpc>
              <a:spcAft>
                <a:spcPts val="1599"/>
              </a:spcAft>
            </a:pPr>
            <a:endParaRPr b="0" lang="en-US" sz="1800" spc="-1" strike="noStrike">
              <a:solidFill>
                <a:srgbClr val="000000"/>
              </a:solidFill>
              <a:latin typeface="Arial"/>
            </a:endParaRPr>
          </a:p>
          <a:p>
            <a:pPr marL="457200" indent="-69480">
              <a:lnSpc>
                <a:spcPct val="100000"/>
              </a:lnSpc>
              <a:spcAft>
                <a:spcPts val="1599"/>
              </a:spcAft>
            </a:pPr>
            <a:endParaRPr b="0" lang="en-US" sz="1800" spc="-1" strike="noStrike">
              <a:solidFill>
                <a:srgbClr val="000000"/>
              </a:solid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311760" y="316080"/>
            <a:ext cx="8520120" cy="830880"/>
          </a:xfrm>
          <a:prstGeom prst="rect">
            <a:avLst/>
          </a:prstGeom>
          <a:noFill/>
          <a:ln>
            <a:noFill/>
          </a:ln>
        </p:spPr>
        <p:txBody>
          <a:bodyPr tIns="91440" bIns="91440" anchor="b"/>
          <a:p>
            <a:pPr>
              <a:lnSpc>
                <a:spcPct val="100000"/>
              </a:lnSpc>
            </a:pPr>
            <a:r>
              <a:rPr b="0" lang="en-US" sz="4200" spc="-1" strike="noStrike">
                <a:solidFill>
                  <a:srgbClr val="000000"/>
                </a:solidFill>
                <a:latin typeface="Economica"/>
                <a:ea typeface="Economica"/>
              </a:rPr>
              <a:t>Social perspective </a:t>
            </a:r>
            <a:endParaRPr b="0" lang="en-US" sz="4200" spc="-1" strike="noStrike">
              <a:solidFill>
                <a:srgbClr val="000000"/>
              </a:solidFill>
              <a:latin typeface="Arial"/>
            </a:endParaRPr>
          </a:p>
        </p:txBody>
      </p:sp>
      <p:sp>
        <p:nvSpPr>
          <p:cNvPr id="221" name="TextShape 2"/>
          <p:cNvSpPr txBox="1"/>
          <p:nvPr/>
        </p:nvSpPr>
        <p:spPr>
          <a:xfrm>
            <a:off x="311760" y="1225080"/>
            <a:ext cx="8520120" cy="3353760"/>
          </a:xfrm>
          <a:prstGeom prst="rect">
            <a:avLst/>
          </a:prstGeom>
          <a:noFill/>
          <a:ln>
            <a:noFill/>
          </a:ln>
        </p:spPr>
        <p:txBody>
          <a:bodyPr tIns="91440" bIns="91440"/>
          <a:p>
            <a:pPr marL="457200" indent="-380520">
              <a:lnSpc>
                <a:spcPct val="100000"/>
              </a:lnSpc>
              <a:spcAft>
                <a:spcPts val="1599"/>
              </a:spcAft>
              <a:buClr>
                <a:srgbClr val="000000"/>
              </a:buClr>
              <a:buFont typeface="Open Sans"/>
              <a:buChar char="●"/>
            </a:pPr>
            <a:r>
              <a:rPr b="0" lang="en-US" sz="2400" spc="-1" strike="noStrike">
                <a:solidFill>
                  <a:srgbClr val="000000"/>
                </a:solidFill>
                <a:latin typeface="Open Sans"/>
                <a:ea typeface="Open Sans"/>
              </a:rPr>
              <a:t>Empower Employees</a:t>
            </a:r>
            <a:endParaRPr b="0" lang="en-US" sz="2400" spc="-1" strike="noStrike">
              <a:solidFill>
                <a:srgbClr val="000000"/>
              </a:solidFill>
              <a:latin typeface="Arial"/>
            </a:endParaRPr>
          </a:p>
          <a:p>
            <a:pPr>
              <a:lnSpc>
                <a:spcPct val="100000"/>
              </a:lnSpc>
              <a:spcAft>
                <a:spcPts val="1599"/>
              </a:spcAft>
            </a:pPr>
            <a:endParaRPr b="0" lang="en-US" sz="2400" spc="-1" strike="noStrike">
              <a:solidFill>
                <a:srgbClr val="000000"/>
              </a:solidFill>
              <a:latin typeface="Arial"/>
            </a:endParaRPr>
          </a:p>
          <a:p>
            <a:pPr marL="457200" indent="-380520">
              <a:lnSpc>
                <a:spcPct val="100000"/>
              </a:lnSpc>
              <a:spcAft>
                <a:spcPts val="1599"/>
              </a:spcAft>
              <a:buClr>
                <a:srgbClr val="000000"/>
              </a:buClr>
              <a:buFont typeface="Open Sans"/>
              <a:buChar char="●"/>
            </a:pPr>
            <a:r>
              <a:rPr b="0" lang="en-US" sz="2400" spc="-1" strike="noStrike">
                <a:solidFill>
                  <a:srgbClr val="000000"/>
                </a:solidFill>
                <a:latin typeface="Open Sans"/>
                <a:ea typeface="Open Sans"/>
              </a:rPr>
              <a:t>Avoid Unintentional Discrimination</a:t>
            </a:r>
            <a:endParaRPr b="0" lang="en-US" sz="2400" spc="-1" strike="noStrike">
              <a:solidFill>
                <a:srgbClr val="000000"/>
              </a:solidFill>
              <a:latin typeface="Arial"/>
            </a:endParaRPr>
          </a:p>
          <a:p>
            <a:pPr>
              <a:lnSpc>
                <a:spcPct val="100000"/>
              </a:lnSpc>
              <a:spcAft>
                <a:spcPts val="1599"/>
              </a:spcAft>
            </a:pPr>
            <a:endParaRPr b="0" lang="en-US" sz="2400" spc="-1" strike="noStrike">
              <a:solidFill>
                <a:srgbClr val="000000"/>
              </a:solidFill>
              <a:latin typeface="Arial"/>
            </a:endParaRPr>
          </a:p>
          <a:p>
            <a:pPr marL="457200" indent="-380520">
              <a:lnSpc>
                <a:spcPct val="100000"/>
              </a:lnSpc>
              <a:spcAft>
                <a:spcPts val="1599"/>
              </a:spcAft>
              <a:buClr>
                <a:srgbClr val="000000"/>
              </a:buClr>
              <a:buFont typeface="Open Sans"/>
              <a:buChar char="●"/>
            </a:pPr>
            <a:r>
              <a:rPr b="0" lang="en-US" sz="2400" spc="-1" strike="noStrike">
                <a:solidFill>
                  <a:srgbClr val="000000"/>
                </a:solidFill>
                <a:latin typeface="Open Sans"/>
                <a:ea typeface="Open Sans"/>
              </a:rPr>
              <a:t>Equal Treatment</a:t>
            </a:r>
            <a:endParaRPr b="0" lang="en-US" sz="2400" spc="-1" strike="noStrike">
              <a:solidFill>
                <a:srgbClr val="000000"/>
              </a:solidFill>
              <a:latin typeface="Arial"/>
            </a:endParaRPr>
          </a:p>
          <a:p>
            <a:pPr>
              <a:lnSpc>
                <a:spcPct val="100000"/>
              </a:lnSpc>
              <a:spcAft>
                <a:spcPts val="1599"/>
              </a:spcAft>
            </a:pPr>
            <a:endParaRPr b="0" lang="en-US" sz="2400" spc="-1" strike="noStrike">
              <a:solidFill>
                <a:srgbClr val="000000"/>
              </a:solidFill>
              <a:latin typeface="Arial"/>
            </a:endParaRPr>
          </a:p>
          <a:p>
            <a:pPr>
              <a:lnSpc>
                <a:spcPct val="100000"/>
              </a:lnSpc>
              <a:spcAft>
                <a:spcPts val="1599"/>
              </a:spcAft>
            </a:pPr>
            <a:endParaRPr b="0" lang="en-US" sz="2400" spc="-1" strike="noStrike">
              <a:solidFill>
                <a:srgbClr val="000000"/>
              </a:solid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311760" y="316080"/>
            <a:ext cx="8520120" cy="830880"/>
          </a:xfrm>
          <a:prstGeom prst="rect">
            <a:avLst/>
          </a:prstGeom>
          <a:noFill/>
          <a:ln>
            <a:noFill/>
          </a:ln>
        </p:spPr>
        <p:txBody>
          <a:bodyPr tIns="91440" bIns="91440" anchor="b"/>
          <a:p>
            <a:endParaRPr b="0" lang="en-US" sz="1400" spc="-1" strike="noStrike">
              <a:solidFill>
                <a:srgbClr val="000000"/>
              </a:solidFill>
              <a:latin typeface="Arial"/>
            </a:endParaRPr>
          </a:p>
        </p:txBody>
      </p:sp>
      <p:sp>
        <p:nvSpPr>
          <p:cNvPr id="223" name="TextShape 2"/>
          <p:cNvSpPr txBox="1"/>
          <p:nvPr/>
        </p:nvSpPr>
        <p:spPr>
          <a:xfrm>
            <a:off x="311760" y="1225080"/>
            <a:ext cx="8520120" cy="3353760"/>
          </a:xfrm>
          <a:prstGeom prst="rect">
            <a:avLst/>
          </a:prstGeom>
          <a:noFill/>
          <a:ln>
            <a:noFill/>
          </a:ln>
        </p:spPr>
        <p:txBody>
          <a:bodyPr tIns="91440" bIns="91440"/>
          <a:p>
            <a:endParaRPr b="0" lang="en-US" sz="1400" spc="-1" strike="noStrike">
              <a:solidFill>
                <a:srgbClr val="000000"/>
              </a:solidFill>
              <a:latin typeface="Arial"/>
            </a:endParaRPr>
          </a:p>
        </p:txBody>
      </p:sp>
      <p:pic>
        <p:nvPicPr>
          <p:cNvPr id="224" name="Shape 175" descr=""/>
          <p:cNvPicPr/>
          <p:nvPr/>
        </p:nvPicPr>
        <p:blipFill>
          <a:blip r:embed="rId1"/>
          <a:stretch/>
        </p:blipFill>
        <p:spPr>
          <a:xfrm>
            <a:off x="0" y="0"/>
            <a:ext cx="9143640" cy="514332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Shape 180" descr=""/>
          <p:cNvPicPr/>
          <p:nvPr/>
        </p:nvPicPr>
        <p:blipFill>
          <a:blip r:embed="rId1"/>
          <a:stretch/>
        </p:blipFill>
        <p:spPr>
          <a:xfrm>
            <a:off x="3225960" y="1225800"/>
            <a:ext cx="2691360" cy="269136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6" name="Shape 185" descr=""/>
          <p:cNvPicPr/>
          <p:nvPr/>
        </p:nvPicPr>
        <p:blipFill>
          <a:blip r:embed="rId1"/>
          <a:stretch/>
        </p:blipFill>
        <p:spPr>
          <a:xfrm>
            <a:off x="3225960" y="1225800"/>
            <a:ext cx="2691360" cy="2691360"/>
          </a:xfrm>
          <a:prstGeom prst="rect">
            <a:avLst/>
          </a:prstGeom>
          <a:ln>
            <a:noFill/>
          </a:ln>
        </p:spPr>
      </p:pic>
      <p:pic>
        <p:nvPicPr>
          <p:cNvPr id="227" name="Shape 186" descr=""/>
          <p:cNvPicPr/>
          <p:nvPr/>
        </p:nvPicPr>
        <p:blipFill>
          <a:blip r:embed="rId2"/>
          <a:stretch/>
        </p:blipFill>
        <p:spPr>
          <a:xfrm>
            <a:off x="2757600" y="2038320"/>
            <a:ext cx="3699000" cy="85680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Shape 68" descr=""/>
          <p:cNvPicPr/>
          <p:nvPr/>
        </p:nvPicPr>
        <p:blipFill>
          <a:blip r:embed="rId1"/>
          <a:srcRect l="7731" t="1020" r="46279" b="0"/>
          <a:stretch/>
        </p:blipFill>
        <p:spPr>
          <a:xfrm>
            <a:off x="4937400" y="0"/>
            <a:ext cx="4206240" cy="5143320"/>
          </a:xfrm>
          <a:prstGeom prst="rect">
            <a:avLst/>
          </a:prstGeom>
          <a:ln>
            <a:noFill/>
          </a:ln>
        </p:spPr>
      </p:pic>
      <p:sp>
        <p:nvSpPr>
          <p:cNvPr id="170" name="TextShape 1"/>
          <p:cNvSpPr txBox="1"/>
          <p:nvPr/>
        </p:nvSpPr>
        <p:spPr>
          <a:xfrm>
            <a:off x="311760" y="316080"/>
            <a:ext cx="8520120" cy="830880"/>
          </a:xfrm>
          <a:prstGeom prst="rect">
            <a:avLst/>
          </a:prstGeom>
          <a:noFill/>
          <a:ln>
            <a:noFill/>
          </a:ln>
        </p:spPr>
        <p:txBody>
          <a:bodyPr tIns="91440" bIns="91440" anchor="b"/>
          <a:p>
            <a:pPr>
              <a:lnSpc>
                <a:spcPct val="100000"/>
              </a:lnSpc>
            </a:pPr>
            <a:r>
              <a:rPr b="0" lang="en-US" sz="4200" spc="-1" strike="noStrike">
                <a:solidFill>
                  <a:srgbClr val="000000"/>
                </a:solidFill>
                <a:latin typeface="Economica"/>
                <a:ea typeface="Economica"/>
              </a:rPr>
              <a:t>#WITHREFUGEES ?</a:t>
            </a:r>
            <a:endParaRPr b="0" lang="en-US" sz="4200" spc="-1" strike="noStrike">
              <a:solidFill>
                <a:srgbClr val="000000"/>
              </a:solidFill>
              <a:latin typeface="Arial"/>
            </a:endParaRPr>
          </a:p>
        </p:txBody>
      </p:sp>
      <p:sp>
        <p:nvSpPr>
          <p:cNvPr id="171" name="TextShape 2"/>
          <p:cNvSpPr txBox="1"/>
          <p:nvPr/>
        </p:nvSpPr>
        <p:spPr>
          <a:xfrm>
            <a:off x="82800" y="3995640"/>
            <a:ext cx="4480920" cy="991080"/>
          </a:xfrm>
          <a:prstGeom prst="rect">
            <a:avLst/>
          </a:prstGeom>
          <a:noFill/>
          <a:ln>
            <a:noFill/>
          </a:ln>
        </p:spPr>
        <p:txBody>
          <a:bodyPr tIns="91440" bIns="91440"/>
          <a:p>
            <a:pPr>
              <a:lnSpc>
                <a:spcPct val="100000"/>
              </a:lnSpc>
              <a:spcAft>
                <a:spcPts val="1599"/>
              </a:spcAft>
            </a:pPr>
            <a:r>
              <a:rPr b="0" lang="en-US" sz="1400" spc="-1" strike="noStrike">
                <a:solidFill>
                  <a:srgbClr val="000000"/>
                </a:solidFill>
                <a:latin typeface="Open Sans"/>
                <a:ea typeface="Open Sans"/>
              </a:rPr>
              <a:t>Every third Syrian refugee has a &gt;2 years post gymnasial education, or research experience [2]</a:t>
            </a:r>
            <a:endParaRPr b="0" lang="en-US" sz="1400" spc="-1" strike="noStrike">
              <a:solidFill>
                <a:srgbClr val="000000"/>
              </a:solidFill>
              <a:latin typeface="Arial"/>
            </a:endParaRPr>
          </a:p>
          <a:p>
            <a:pPr>
              <a:lnSpc>
                <a:spcPct val="100000"/>
              </a:lnSpc>
              <a:spcAft>
                <a:spcPts val="1599"/>
              </a:spcAft>
            </a:pPr>
            <a:endParaRPr b="0" lang="en-US" sz="1400" spc="-1" strike="noStrike">
              <a:solidFill>
                <a:srgbClr val="000000"/>
              </a:solidFill>
              <a:latin typeface="Arial"/>
            </a:endParaRPr>
          </a:p>
        </p:txBody>
      </p:sp>
      <p:sp>
        <p:nvSpPr>
          <p:cNvPr id="172" name="CustomShape 3"/>
          <p:cNvSpPr/>
          <p:nvPr/>
        </p:nvSpPr>
        <p:spPr>
          <a:xfrm>
            <a:off x="4937400" y="3239640"/>
            <a:ext cx="3999600" cy="1148760"/>
          </a:xfrm>
          <a:prstGeom prst="rect">
            <a:avLst/>
          </a:prstGeom>
          <a:solidFill>
            <a:srgbClr val="ffffff"/>
          </a:solidFill>
          <a:ln w="9360">
            <a:solidFill>
              <a:schemeClr val="dk2"/>
            </a:solidFill>
            <a:round/>
          </a:ln>
        </p:spPr>
        <p:style>
          <a:lnRef idx="0"/>
          <a:fillRef idx="0"/>
          <a:effectRef idx="0"/>
          <a:fontRef idx="minor"/>
        </p:style>
      </p:sp>
      <p:sp>
        <p:nvSpPr>
          <p:cNvPr id="173" name="TextShape 4"/>
          <p:cNvSpPr txBox="1"/>
          <p:nvPr/>
        </p:nvSpPr>
        <p:spPr>
          <a:xfrm>
            <a:off x="4908600" y="1147320"/>
            <a:ext cx="3999600" cy="3353760"/>
          </a:xfrm>
          <a:prstGeom prst="rect">
            <a:avLst/>
          </a:prstGeom>
          <a:noFill/>
          <a:ln>
            <a:noFill/>
          </a:ln>
        </p:spPr>
        <p:txBody>
          <a:bodyPr tIns="91440" bIns="91440"/>
          <a:p>
            <a:pPr>
              <a:lnSpc>
                <a:spcPct val="100000"/>
              </a:lnSpc>
              <a:spcAft>
                <a:spcPts val="1599"/>
              </a:spcAft>
            </a:pPr>
            <a:endParaRPr b="0" lang="en-US" sz="1400" spc="-1" strike="noStrike">
              <a:solidFill>
                <a:srgbClr val="000000"/>
              </a:solidFill>
              <a:latin typeface="Arial"/>
            </a:endParaRPr>
          </a:p>
          <a:p>
            <a:pPr>
              <a:lnSpc>
                <a:spcPct val="100000"/>
              </a:lnSpc>
              <a:spcAft>
                <a:spcPts val="1599"/>
              </a:spcAft>
            </a:pPr>
            <a:endParaRPr b="0" lang="en-US" sz="1400" spc="-1" strike="noStrike">
              <a:solidFill>
                <a:srgbClr val="000000"/>
              </a:solidFill>
              <a:latin typeface="Arial"/>
            </a:endParaRPr>
          </a:p>
          <a:p>
            <a:pPr>
              <a:lnSpc>
                <a:spcPct val="100000"/>
              </a:lnSpc>
              <a:spcAft>
                <a:spcPts val="1599"/>
              </a:spcAft>
            </a:pPr>
            <a:endParaRPr b="0" lang="en-US" sz="1400" spc="-1" strike="noStrike">
              <a:solidFill>
                <a:srgbClr val="000000"/>
              </a:solidFill>
              <a:latin typeface="Arial"/>
            </a:endParaRPr>
          </a:p>
          <a:p>
            <a:pPr>
              <a:lnSpc>
                <a:spcPct val="100000"/>
              </a:lnSpc>
              <a:spcAft>
                <a:spcPts val="1599"/>
              </a:spcAft>
            </a:pPr>
            <a:endParaRPr b="0" lang="en-US" sz="1400" spc="-1" strike="noStrike">
              <a:solidFill>
                <a:srgbClr val="000000"/>
              </a:solidFill>
              <a:latin typeface="Arial"/>
            </a:endParaRPr>
          </a:p>
          <a:p>
            <a:pPr>
              <a:lnSpc>
                <a:spcPct val="100000"/>
              </a:lnSpc>
              <a:spcAft>
                <a:spcPts val="1599"/>
              </a:spcAft>
            </a:pPr>
            <a:endParaRPr b="0" lang="en-US" sz="1400" spc="-1" strike="noStrike">
              <a:solidFill>
                <a:srgbClr val="000000"/>
              </a:solidFill>
              <a:latin typeface="Arial"/>
            </a:endParaRPr>
          </a:p>
          <a:p>
            <a:pPr>
              <a:lnSpc>
                <a:spcPct val="100000"/>
              </a:lnSpc>
              <a:spcAft>
                <a:spcPts val="1599"/>
              </a:spcAft>
            </a:pPr>
            <a:r>
              <a:rPr b="0" i="1" lang="en-US" sz="1200" spc="-1" strike="noStrike">
                <a:solidFill>
                  <a:srgbClr val="404040"/>
                </a:solidFill>
                <a:latin typeface="Arial"/>
                <a:ea typeface="Arial"/>
              </a:rPr>
              <a:t>Despite rapid growth in the ICT sector, creating some 120,000 new jobs a year – and despite high unemployment, especially among the young – Europe could face a shortage of more than 800,000 skilled ICT workers by 2020. -</a:t>
            </a:r>
            <a:r>
              <a:rPr b="0" i="1" lang="en-US" sz="1000" spc="-1" strike="noStrike">
                <a:solidFill>
                  <a:srgbClr val="404040"/>
                </a:solidFill>
                <a:latin typeface="Arial"/>
                <a:ea typeface="Arial"/>
              </a:rPr>
              <a:t> Andrus Ansip European Commission, 2015</a:t>
            </a:r>
            <a:endParaRPr b="0" lang="en-US" sz="1000" spc="-1" strike="noStrike">
              <a:solidFill>
                <a:srgbClr val="000000"/>
              </a:solidFill>
              <a:latin typeface="Arial"/>
            </a:endParaRPr>
          </a:p>
        </p:txBody>
      </p:sp>
      <p:graphicFrame>
        <p:nvGraphicFramePr>
          <p:cNvPr id="174" name="Table 5"/>
          <p:cNvGraphicFramePr/>
          <p:nvPr/>
        </p:nvGraphicFramePr>
        <p:xfrm>
          <a:off x="82800" y="1297440"/>
          <a:ext cx="4709520" cy="1988280"/>
        </p:xfrm>
        <a:graphic>
          <a:graphicData uri="http://schemas.openxmlformats.org/drawingml/2006/table">
            <a:tbl>
              <a:tblPr/>
              <a:tblGrid>
                <a:gridCol w="1183320"/>
                <a:gridCol w="588960"/>
                <a:gridCol w="590040"/>
                <a:gridCol w="762840"/>
                <a:gridCol w="812160"/>
                <a:gridCol w="772200"/>
              </a:tblGrid>
              <a:tr h="493560">
                <a:tc>
                  <a:txBody>
                    <a:bodyPr lIns="91080" rIns="91080" tIns="91080" bIns="91080"/>
                    <a:p>
                      <a:pPr>
                        <a:lnSpc>
                          <a:spcPct val="100000"/>
                        </a:lnSpc>
                      </a:pPr>
                      <a:r>
                        <a:rPr b="1" lang="en-US" sz="1100" spc="-1" strike="noStrike">
                          <a:solidFill>
                            <a:srgbClr val="000000"/>
                          </a:solidFill>
                          <a:latin typeface="Arial"/>
                          <a:ea typeface="Arial"/>
                        </a:rPr>
                        <a:t>Citizenship</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1" lang="en-US" sz="1100" spc="-1" strike="noStrike">
                          <a:solidFill>
                            <a:srgbClr val="000000"/>
                          </a:solidFill>
                          <a:latin typeface="Arial"/>
                          <a:ea typeface="Arial"/>
                        </a:rPr>
                        <a:t>2014</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1" lang="en-US" sz="1100" spc="-1" strike="noStrike">
                          <a:solidFill>
                            <a:srgbClr val="000000"/>
                          </a:solidFill>
                          <a:latin typeface="Arial"/>
                          <a:ea typeface="Arial"/>
                        </a:rPr>
                        <a:t>2015</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1" lang="en-US" sz="1100" spc="-1" strike="noStrike">
                          <a:solidFill>
                            <a:srgbClr val="000000"/>
                          </a:solidFill>
                          <a:latin typeface="Arial"/>
                          <a:ea typeface="Arial"/>
                        </a:rPr>
                        <a:t>2016</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1" lang="en-US" sz="1100" spc="-1" strike="noStrike">
                          <a:solidFill>
                            <a:srgbClr val="000000"/>
                          </a:solidFill>
                          <a:latin typeface="Arial"/>
                          <a:ea typeface="Arial"/>
                        </a:rPr>
                        <a:t>Sum</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1" lang="en-US" sz="1100" spc="-1" strike="noStrike">
                          <a:solidFill>
                            <a:srgbClr val="000000"/>
                          </a:solidFill>
                          <a:latin typeface="Arial"/>
                          <a:ea typeface="Arial"/>
                        </a:rPr>
                        <a:t>Part of total</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51000">
                <a:tc>
                  <a:txBody>
                    <a:bodyPr lIns="91080" rIns="91080" tIns="91080" bIns="91080"/>
                    <a:p>
                      <a:pPr>
                        <a:lnSpc>
                          <a:spcPct val="100000"/>
                        </a:lnSpc>
                      </a:pPr>
                      <a:r>
                        <a:rPr b="0" lang="en-US" sz="1100" spc="-1" strike="noStrike" u="sng">
                          <a:solidFill>
                            <a:srgbClr val="000000"/>
                          </a:solidFill>
                          <a:uFillTx/>
                          <a:latin typeface="Arial"/>
                          <a:ea typeface="Arial"/>
                        </a:rPr>
                        <a:t>Syria</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30583</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51338</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5459</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117369</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17%</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03200">
                <a:tc>
                  <a:txBody>
                    <a:bodyPr lIns="91080" rIns="91080" tIns="91080" bIns="91080"/>
                    <a:p>
                      <a:pPr>
                        <a:lnSpc>
                          <a:spcPct val="100000"/>
                        </a:lnSpc>
                      </a:pPr>
                      <a:r>
                        <a:rPr b="0" lang="en-US" sz="1100" spc="-1" strike="noStrike" u="sng">
                          <a:solidFill>
                            <a:srgbClr val="000000"/>
                          </a:solidFill>
                          <a:uFillTx/>
                          <a:latin typeface="Arial"/>
                          <a:ea typeface="Arial"/>
                        </a:rPr>
                        <a:t>Iraq</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2666</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20858</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2758</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90217</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13%</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03200">
                <a:tc>
                  <a:txBody>
                    <a:bodyPr lIns="91080" rIns="91080" tIns="91080" bIns="91080"/>
                    <a:p>
                      <a:pPr>
                        <a:lnSpc>
                          <a:spcPct val="100000"/>
                        </a:lnSpc>
                      </a:pPr>
                      <a:r>
                        <a:rPr b="0" lang="en-US" sz="1100" spc="-1" strike="noStrike" u="sng">
                          <a:solidFill>
                            <a:srgbClr val="000000"/>
                          </a:solidFill>
                          <a:uFillTx/>
                          <a:latin typeface="Arial"/>
                          <a:ea typeface="Arial"/>
                        </a:rPr>
                        <a:t>Afghanistan</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3104</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41564</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2969</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69242</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10%</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38040">
                <a:tc>
                  <a:txBody>
                    <a:bodyPr lIns="91080" rIns="91080" tIns="91080" bIns="91080"/>
                    <a:p>
                      <a:pPr>
                        <a:lnSpc>
                          <a:spcPct val="100000"/>
                        </a:lnSpc>
                      </a:pPr>
                      <a:r>
                        <a:rPr b="0" lang="en-US" sz="1100" spc="-1" strike="noStrike" u="sng">
                          <a:solidFill>
                            <a:srgbClr val="000000"/>
                          </a:solidFill>
                          <a:uFillTx/>
                          <a:latin typeface="Arial"/>
                          <a:ea typeface="Arial"/>
                        </a:rPr>
                        <a:t>Somalia</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4831</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5465</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1646</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50959</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gn="r">
                        <a:lnSpc>
                          <a:spcPct val="100000"/>
                        </a:lnSpc>
                      </a:pPr>
                      <a:r>
                        <a:rPr b="0" lang="en-US" sz="1100" spc="-1" strike="noStrike">
                          <a:solidFill>
                            <a:srgbClr val="000000"/>
                          </a:solidFill>
                          <a:latin typeface="Arial"/>
                          <a:ea typeface="Arial"/>
                        </a:rPr>
                        <a:t>7%</a:t>
                      </a:r>
                      <a:endParaRPr b="0" lang="en-US" sz="11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175" name="CustomShape 6"/>
          <p:cNvSpPr/>
          <p:nvPr/>
        </p:nvSpPr>
        <p:spPr>
          <a:xfrm>
            <a:off x="82800" y="3433680"/>
            <a:ext cx="4896720" cy="2923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[1]</a:t>
            </a:r>
            <a:endParaRPr b="0" lang="en-US" sz="14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311760" y="316080"/>
            <a:ext cx="8520120" cy="830880"/>
          </a:xfrm>
          <a:prstGeom prst="rect">
            <a:avLst/>
          </a:prstGeom>
          <a:noFill/>
          <a:ln>
            <a:noFill/>
          </a:ln>
        </p:spPr>
        <p:txBody>
          <a:bodyPr tIns="91440" bIns="91440" anchor="b"/>
          <a:p>
            <a:pPr>
              <a:lnSpc>
                <a:spcPct val="100000"/>
              </a:lnSpc>
            </a:pPr>
            <a:r>
              <a:rPr b="0" lang="en-US" sz="4200" spc="-1" strike="noStrike">
                <a:solidFill>
                  <a:srgbClr val="000000"/>
                </a:solidFill>
                <a:latin typeface="Economica"/>
                <a:ea typeface="Economica"/>
              </a:rPr>
              <a:t>What does it cost?</a:t>
            </a:r>
            <a:endParaRPr b="0" lang="en-US" sz="4200" spc="-1" strike="noStrike">
              <a:solidFill>
                <a:srgbClr val="000000"/>
              </a:solidFill>
              <a:latin typeface="Arial"/>
            </a:endParaRPr>
          </a:p>
        </p:txBody>
      </p:sp>
      <p:pic>
        <p:nvPicPr>
          <p:cNvPr id="177" name="Shape 80" descr=""/>
          <p:cNvPicPr/>
          <p:nvPr/>
        </p:nvPicPr>
        <p:blipFill>
          <a:blip r:embed="rId1"/>
          <a:stretch/>
        </p:blipFill>
        <p:spPr>
          <a:xfrm>
            <a:off x="152280" y="1170000"/>
            <a:ext cx="4665240" cy="3820680"/>
          </a:xfrm>
          <a:prstGeom prst="rect">
            <a:avLst/>
          </a:prstGeom>
          <a:ln>
            <a:noFill/>
          </a:ln>
        </p:spPr>
      </p:pic>
      <p:pic>
        <p:nvPicPr>
          <p:cNvPr id="178" name="Shape 81" descr=""/>
          <p:cNvPicPr/>
          <p:nvPr/>
        </p:nvPicPr>
        <p:blipFill>
          <a:blip r:embed="rId2"/>
          <a:stretch/>
        </p:blipFill>
        <p:spPr>
          <a:xfrm>
            <a:off x="4353840" y="2022840"/>
            <a:ext cx="4626000" cy="194472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731160" y="616320"/>
            <a:ext cx="7596360" cy="1530360"/>
          </a:xfrm>
          <a:prstGeom prst="rect">
            <a:avLst/>
          </a:prstGeom>
          <a:noFill/>
          <a:ln>
            <a:noFill/>
          </a:ln>
        </p:spPr>
        <p:txBody>
          <a:bodyPr tIns="91440" bIns="91440" anchor="ctr"/>
          <a:p>
            <a:pPr algn="ctr">
              <a:lnSpc>
                <a:spcPct val="100000"/>
              </a:lnSpc>
            </a:pPr>
            <a:r>
              <a:rPr b="0" lang="en-US" sz="4200" spc="-1" strike="noStrike">
                <a:solidFill>
                  <a:srgbClr val="000000"/>
                </a:solidFill>
                <a:latin typeface="Economica"/>
                <a:ea typeface="Economica"/>
              </a:rPr>
              <a:t>Viable Employment Processing</a:t>
            </a:r>
            <a:endParaRPr b="0" lang="en-US" sz="4200" spc="-1" strike="noStrike">
              <a:solidFill>
                <a:srgbClr val="000000"/>
              </a:solidFill>
              <a:latin typeface="Arial"/>
            </a:endParaRPr>
          </a:p>
        </p:txBody>
      </p:sp>
      <p:pic>
        <p:nvPicPr>
          <p:cNvPr id="180" name="Shape 87" descr=""/>
          <p:cNvPicPr/>
          <p:nvPr/>
        </p:nvPicPr>
        <p:blipFill>
          <a:blip r:embed="rId1"/>
          <a:stretch/>
        </p:blipFill>
        <p:spPr>
          <a:xfrm>
            <a:off x="3225960" y="2146680"/>
            <a:ext cx="2691360" cy="2691360"/>
          </a:xfrm>
          <a:prstGeom prst="rect">
            <a:avLst/>
          </a:prstGeom>
          <a:ln>
            <a:noFill/>
          </a:ln>
        </p:spPr>
      </p:pic>
      <p:sp>
        <p:nvSpPr>
          <p:cNvPr id="181" name="CustomShape 2"/>
          <p:cNvSpPr/>
          <p:nvPr/>
        </p:nvSpPr>
        <p:spPr>
          <a:xfrm>
            <a:off x="5918040" y="3332520"/>
            <a:ext cx="2499120" cy="7646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SOCIAL</a:t>
            </a:r>
            <a:endParaRPr b="0" lang="en-US" sz="1400" spc="-1" strike="noStrike">
              <a:latin typeface="Arial"/>
            </a:endParaRPr>
          </a:p>
          <a:p>
            <a:pPr>
              <a:lnSpc>
                <a:spcPct val="100000"/>
              </a:lnSpc>
            </a:pPr>
            <a:r>
              <a:rPr b="0" lang="en-US" sz="1400" spc="-1" strike="noStrike">
                <a:solidFill>
                  <a:srgbClr val="000000"/>
                </a:solidFill>
                <a:latin typeface="Arial"/>
                <a:ea typeface="Arial"/>
              </a:rPr>
              <a:t>FINANCIAL</a:t>
            </a:r>
            <a:endParaRPr b="0" lang="en-US" sz="1400" spc="-1" strike="noStrike">
              <a:latin typeface="Arial"/>
            </a:endParaRPr>
          </a:p>
          <a:p>
            <a:pPr>
              <a:lnSpc>
                <a:spcPct val="100000"/>
              </a:lnSpc>
            </a:pPr>
            <a:r>
              <a:rPr b="0" lang="en-US" sz="1400" spc="-1" strike="noStrike">
                <a:solidFill>
                  <a:srgbClr val="000000"/>
                </a:solidFill>
                <a:latin typeface="Arial"/>
                <a:ea typeface="Arial"/>
              </a:rPr>
              <a:t>SCALABLE</a:t>
            </a:r>
            <a:endParaRPr b="0" lang="en-US" sz="1400" spc="-1" strike="noStrike">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2" name="Shape 93" descr=""/>
          <p:cNvPicPr/>
          <p:nvPr/>
        </p:nvPicPr>
        <p:blipFill>
          <a:blip r:embed="rId1"/>
          <a:stretch/>
        </p:blipFill>
        <p:spPr>
          <a:xfrm>
            <a:off x="2757600" y="2038320"/>
            <a:ext cx="3699000" cy="85680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311760" y="316080"/>
            <a:ext cx="8520120" cy="830880"/>
          </a:xfrm>
          <a:prstGeom prst="rect">
            <a:avLst/>
          </a:prstGeom>
          <a:noFill/>
          <a:ln>
            <a:noFill/>
          </a:ln>
        </p:spPr>
        <p:txBody>
          <a:bodyPr tIns="91440" bIns="91440" anchor="b"/>
          <a:p>
            <a:pPr>
              <a:lnSpc>
                <a:spcPct val="100000"/>
              </a:lnSpc>
            </a:pPr>
            <a:r>
              <a:rPr b="0" lang="en-US" sz="4200" spc="-1" strike="noStrike">
                <a:solidFill>
                  <a:srgbClr val="000000"/>
                </a:solidFill>
                <a:latin typeface="Economica"/>
                <a:ea typeface="Economica"/>
              </a:rPr>
              <a:t>Idea</a:t>
            </a:r>
            <a:endParaRPr b="0" lang="en-US" sz="4200" spc="-1" strike="noStrike">
              <a:solidFill>
                <a:srgbClr val="000000"/>
              </a:solidFill>
              <a:latin typeface="Arial"/>
            </a:endParaRPr>
          </a:p>
        </p:txBody>
      </p:sp>
      <p:sp>
        <p:nvSpPr>
          <p:cNvPr id="184" name="TextShape 2"/>
          <p:cNvSpPr txBox="1"/>
          <p:nvPr/>
        </p:nvSpPr>
        <p:spPr>
          <a:xfrm>
            <a:off x="311760" y="1225080"/>
            <a:ext cx="8520120" cy="3353760"/>
          </a:xfrm>
          <a:prstGeom prst="rect">
            <a:avLst/>
          </a:prstGeom>
          <a:noFill/>
          <a:ln>
            <a:noFill/>
          </a:ln>
        </p:spPr>
        <p:txBody>
          <a:bodyPr tIns="91440" bIns="91440"/>
          <a:p>
            <a:pPr>
              <a:lnSpc>
                <a:spcPct val="100000"/>
              </a:lnSpc>
              <a:spcAft>
                <a:spcPts val="1599"/>
              </a:spcAft>
            </a:pPr>
            <a:r>
              <a:rPr b="0" lang="en-US" sz="1800" spc="-1" strike="noStrike">
                <a:solidFill>
                  <a:srgbClr val="000000"/>
                </a:solidFill>
                <a:latin typeface="Open Sans"/>
                <a:ea typeface="Open Sans"/>
              </a:rPr>
              <a:t>What if we could: </a:t>
            </a:r>
            <a:endParaRPr b="0" lang="en-US" sz="1800" spc="-1" strike="noStrike">
              <a:solidFill>
                <a:srgbClr val="000000"/>
              </a:solidFill>
              <a:latin typeface="Arial"/>
            </a:endParaRPr>
          </a:p>
          <a:p>
            <a:pPr>
              <a:lnSpc>
                <a:spcPct val="100000"/>
              </a:lnSpc>
              <a:spcAft>
                <a:spcPts val="1599"/>
              </a:spcAft>
            </a:pPr>
            <a:r>
              <a:rPr b="0" lang="en-US" sz="2100" spc="-1" strike="noStrike">
                <a:solidFill>
                  <a:srgbClr val="000000"/>
                </a:solidFill>
                <a:latin typeface="Open Sans"/>
                <a:ea typeface="Open Sans"/>
              </a:rPr>
              <a:t>Decrease Financial Employment Costs</a:t>
            </a:r>
            <a:endParaRPr b="0" lang="en-US" sz="2100" spc="-1" strike="noStrike">
              <a:solidFill>
                <a:srgbClr val="000000"/>
              </a:solidFill>
              <a:latin typeface="Arial"/>
            </a:endParaRPr>
          </a:p>
          <a:p>
            <a:pPr>
              <a:lnSpc>
                <a:spcPct val="100000"/>
              </a:lnSpc>
              <a:spcAft>
                <a:spcPts val="1599"/>
              </a:spcAft>
            </a:pPr>
            <a:r>
              <a:rPr b="0" lang="en-US" sz="2100" spc="-1" strike="noStrike">
                <a:solidFill>
                  <a:srgbClr val="000000"/>
                </a:solidFill>
                <a:latin typeface="Open Sans"/>
                <a:ea typeface="Open Sans"/>
              </a:rPr>
              <a:t>Decrease the Bias Selection Process</a:t>
            </a:r>
            <a:endParaRPr b="0" lang="en-US" sz="2100" spc="-1" strike="noStrike">
              <a:solidFill>
                <a:srgbClr val="000000"/>
              </a:solidFill>
              <a:latin typeface="Arial"/>
            </a:endParaRPr>
          </a:p>
          <a:p>
            <a:pPr>
              <a:lnSpc>
                <a:spcPct val="100000"/>
              </a:lnSpc>
              <a:spcAft>
                <a:spcPts val="1599"/>
              </a:spcAft>
            </a:pPr>
            <a:r>
              <a:rPr b="0" lang="en-US" sz="2100" spc="-1" strike="noStrike">
                <a:solidFill>
                  <a:srgbClr val="000000"/>
                </a:solidFill>
                <a:latin typeface="Open Sans"/>
                <a:ea typeface="Open Sans"/>
              </a:rPr>
              <a:t>Create Social Involvement</a:t>
            </a:r>
            <a:endParaRPr b="0" lang="en-US" sz="2100" spc="-1" strike="noStrike">
              <a:solidFill>
                <a:srgbClr val="000000"/>
              </a:solidFill>
              <a:latin typeface="Arial"/>
            </a:endParaRPr>
          </a:p>
          <a:p>
            <a:pPr>
              <a:lnSpc>
                <a:spcPct val="100000"/>
              </a:lnSpc>
              <a:spcAft>
                <a:spcPts val="1599"/>
              </a:spcAft>
            </a:pPr>
            <a:endParaRPr b="0" lang="en-US" sz="2100" spc="-1" strike="noStrike">
              <a:solidFill>
                <a:srgbClr val="000000"/>
              </a:solidFill>
              <a:latin typeface="Arial"/>
            </a:endParaRPr>
          </a:p>
        </p:txBody>
      </p:sp>
      <p:pic>
        <p:nvPicPr>
          <p:cNvPr id="185" name="Shape 100" descr=""/>
          <p:cNvPicPr/>
          <p:nvPr/>
        </p:nvPicPr>
        <p:blipFill>
          <a:blip r:embed="rId1"/>
          <a:stretch/>
        </p:blipFill>
        <p:spPr>
          <a:xfrm>
            <a:off x="239040" y="1634760"/>
            <a:ext cx="557280" cy="557280"/>
          </a:xfrm>
          <a:prstGeom prst="rect">
            <a:avLst/>
          </a:prstGeom>
          <a:ln>
            <a:noFill/>
          </a:ln>
        </p:spPr>
      </p:pic>
      <p:pic>
        <p:nvPicPr>
          <p:cNvPr id="186" name="Shape 101" descr=""/>
          <p:cNvPicPr/>
          <p:nvPr/>
        </p:nvPicPr>
        <p:blipFill>
          <a:blip r:embed="rId2"/>
          <a:stretch/>
        </p:blipFill>
        <p:spPr>
          <a:xfrm>
            <a:off x="239040" y="2192400"/>
            <a:ext cx="557280" cy="557280"/>
          </a:xfrm>
          <a:prstGeom prst="rect">
            <a:avLst/>
          </a:prstGeom>
          <a:ln>
            <a:noFill/>
          </a:ln>
        </p:spPr>
      </p:pic>
      <p:pic>
        <p:nvPicPr>
          <p:cNvPr id="187" name="Shape 102" descr=""/>
          <p:cNvPicPr/>
          <p:nvPr/>
        </p:nvPicPr>
        <p:blipFill>
          <a:blip r:embed="rId3"/>
          <a:stretch/>
        </p:blipFill>
        <p:spPr>
          <a:xfrm>
            <a:off x="239040" y="2750040"/>
            <a:ext cx="557280" cy="557280"/>
          </a:xfrm>
          <a:prstGeom prst="rect">
            <a:avLst/>
          </a:prstGeom>
          <a:ln>
            <a:noFill/>
          </a:ln>
        </p:spPr>
      </p:pic>
      <p:pic>
        <p:nvPicPr>
          <p:cNvPr id="188" name="Shape 103" descr=""/>
          <p:cNvPicPr/>
          <p:nvPr/>
        </p:nvPicPr>
        <p:blipFill>
          <a:blip r:embed="rId4"/>
          <a:stretch/>
        </p:blipFill>
        <p:spPr>
          <a:xfrm>
            <a:off x="386640" y="1635120"/>
            <a:ext cx="262080" cy="626760"/>
          </a:xfrm>
          <a:prstGeom prst="rect">
            <a:avLst/>
          </a:prstGeom>
          <a:ln>
            <a:noFill/>
          </a:ln>
        </p:spPr>
      </p:pic>
      <p:pic>
        <p:nvPicPr>
          <p:cNvPr id="189" name="Shape 104" descr=""/>
          <p:cNvPicPr/>
          <p:nvPr/>
        </p:nvPicPr>
        <p:blipFill>
          <a:blip r:embed="rId5"/>
          <a:stretch/>
        </p:blipFill>
        <p:spPr>
          <a:xfrm>
            <a:off x="386640" y="2258280"/>
            <a:ext cx="262080" cy="626760"/>
          </a:xfrm>
          <a:prstGeom prst="rect">
            <a:avLst/>
          </a:prstGeom>
          <a:ln>
            <a:noFill/>
          </a:ln>
        </p:spPr>
      </p:pic>
      <p:pic>
        <p:nvPicPr>
          <p:cNvPr id="190" name="Shape 105" descr=""/>
          <p:cNvPicPr/>
          <p:nvPr/>
        </p:nvPicPr>
        <p:blipFill>
          <a:blip r:embed="rId6"/>
          <a:stretch/>
        </p:blipFill>
        <p:spPr>
          <a:xfrm>
            <a:off x="386640" y="2885400"/>
            <a:ext cx="262080" cy="629280"/>
          </a:xfrm>
          <a:prstGeom prst="rect">
            <a:avLst/>
          </a:prstGeom>
          <a:ln>
            <a:noFill/>
          </a:ln>
        </p:spPr>
      </p:pic>
      <p:pic>
        <p:nvPicPr>
          <p:cNvPr id="191" name="Shape 106" descr=""/>
          <p:cNvPicPr/>
          <p:nvPr/>
        </p:nvPicPr>
        <p:blipFill>
          <a:blip r:embed="rId7"/>
          <a:stretch/>
        </p:blipFill>
        <p:spPr>
          <a:xfrm>
            <a:off x="6920280" y="2967480"/>
            <a:ext cx="1777320" cy="1777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773640" y="1806480"/>
            <a:ext cx="7596360" cy="1530360"/>
          </a:xfrm>
          <a:prstGeom prst="rect">
            <a:avLst/>
          </a:prstGeom>
          <a:noFill/>
          <a:ln>
            <a:noFill/>
          </a:ln>
        </p:spPr>
        <p:txBody>
          <a:bodyPr tIns="91440" bIns="91440" anchor="ctr"/>
          <a:p>
            <a:pPr algn="ctr">
              <a:lnSpc>
                <a:spcPct val="100000"/>
              </a:lnSpc>
            </a:pPr>
            <a:r>
              <a:rPr b="0" lang="en-US" sz="4200" spc="-1" strike="noStrike">
                <a:solidFill>
                  <a:srgbClr val="000000"/>
                </a:solidFill>
                <a:latin typeface="Economica"/>
                <a:ea typeface="Economica"/>
              </a:rPr>
              <a:t>The Skillset Procedure</a:t>
            </a:r>
            <a:br/>
            <a:r>
              <a:rPr b="0" lang="en-US" sz="4200" spc="-1" strike="noStrike">
                <a:solidFill>
                  <a:srgbClr val="000000"/>
                </a:solidFill>
                <a:latin typeface="Economica"/>
                <a:ea typeface="Economica"/>
              </a:rPr>
              <a:t>&amp; Algorithm</a:t>
            </a:r>
            <a:endParaRPr b="0" lang="en-US" sz="4200" spc="-1" strike="noStrike">
              <a:solidFill>
                <a:srgbClr val="000000"/>
              </a:solid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Shape 116" descr=""/>
          <p:cNvPicPr/>
          <p:nvPr/>
        </p:nvPicPr>
        <p:blipFill>
          <a:blip r:embed="rId1"/>
          <a:stretch/>
        </p:blipFill>
        <p:spPr>
          <a:xfrm>
            <a:off x="3414960" y="232920"/>
            <a:ext cx="1208520" cy="1208520"/>
          </a:xfrm>
          <a:prstGeom prst="rect">
            <a:avLst/>
          </a:prstGeom>
          <a:ln>
            <a:noFill/>
          </a:ln>
        </p:spPr>
      </p:pic>
      <p:pic>
        <p:nvPicPr>
          <p:cNvPr id="194" name="Shape 117" descr=""/>
          <p:cNvPicPr/>
          <p:nvPr/>
        </p:nvPicPr>
        <p:blipFill>
          <a:blip r:embed="rId2"/>
          <a:stretch/>
        </p:blipFill>
        <p:spPr>
          <a:xfrm>
            <a:off x="2751120" y="1684080"/>
            <a:ext cx="1208160" cy="1208160"/>
          </a:xfrm>
          <a:prstGeom prst="rect">
            <a:avLst/>
          </a:prstGeom>
          <a:ln>
            <a:noFill/>
          </a:ln>
        </p:spPr>
      </p:pic>
      <p:pic>
        <p:nvPicPr>
          <p:cNvPr id="195" name="Shape 118" descr=""/>
          <p:cNvPicPr/>
          <p:nvPr/>
        </p:nvPicPr>
        <p:blipFill>
          <a:blip r:embed="rId3"/>
          <a:stretch/>
        </p:blipFill>
        <p:spPr>
          <a:xfrm>
            <a:off x="4470840" y="1795320"/>
            <a:ext cx="986040" cy="986040"/>
          </a:xfrm>
          <a:prstGeom prst="rect">
            <a:avLst/>
          </a:prstGeom>
          <a:ln>
            <a:noFill/>
          </a:ln>
        </p:spPr>
      </p:pic>
      <p:pic>
        <p:nvPicPr>
          <p:cNvPr id="196" name="Shape 119" descr=""/>
          <p:cNvPicPr/>
          <p:nvPr/>
        </p:nvPicPr>
        <p:blipFill>
          <a:blip r:embed="rId4"/>
          <a:stretch/>
        </p:blipFill>
        <p:spPr>
          <a:xfrm>
            <a:off x="3567240" y="3273120"/>
            <a:ext cx="903240" cy="903240"/>
          </a:xfrm>
          <a:prstGeom prst="rect">
            <a:avLst/>
          </a:prstGeom>
          <a:ln>
            <a:noFill/>
          </a:ln>
        </p:spPr>
      </p:pic>
      <p:sp>
        <p:nvSpPr>
          <p:cNvPr id="197" name="CustomShape 1"/>
          <p:cNvSpPr/>
          <p:nvPr/>
        </p:nvSpPr>
        <p:spPr>
          <a:xfrm>
            <a:off x="228960" y="837360"/>
            <a:ext cx="2223720" cy="657000"/>
          </a:xfrm>
          <a:prstGeom prst="rect">
            <a:avLst/>
          </a:prstGeom>
          <a:noFill/>
          <a:ln>
            <a:noFill/>
          </a:ln>
        </p:spPr>
        <p:style>
          <a:lnRef idx="0"/>
          <a:fillRef idx="0"/>
          <a:effectRef idx="0"/>
          <a:fontRef idx="minor"/>
        </p:style>
      </p:sp>
      <p:sp>
        <p:nvSpPr>
          <p:cNvPr id="198" name="CustomShape 2"/>
          <p:cNvSpPr/>
          <p:nvPr/>
        </p:nvSpPr>
        <p:spPr>
          <a:xfrm flipH="1">
            <a:off x="1969920" y="1594080"/>
            <a:ext cx="1441440" cy="498600"/>
          </a:xfrm>
          <a:prstGeom prst="rect">
            <a:avLst/>
          </a:prstGeom>
          <a:noFill/>
          <a:ln>
            <a:noFill/>
          </a:ln>
        </p:spPr>
        <p:style>
          <a:lnRef idx="0"/>
          <a:fillRef idx="0"/>
          <a:effectRef idx="0"/>
          <a:fontRef idx="minor"/>
        </p:style>
      </p:sp>
      <p:sp>
        <p:nvSpPr>
          <p:cNvPr id="199" name="CustomShape 3"/>
          <p:cNvSpPr/>
          <p:nvPr/>
        </p:nvSpPr>
        <p:spPr>
          <a:xfrm>
            <a:off x="375120" y="222120"/>
            <a:ext cx="1727640" cy="657000"/>
          </a:xfrm>
          <a:prstGeom prst="rect">
            <a:avLst/>
          </a:prstGeom>
          <a:noFill/>
          <a:ln>
            <a:noFill/>
          </a:ln>
        </p:spPr>
        <p:style>
          <a:lnRef idx="0"/>
          <a:fillRef idx="0"/>
          <a:effectRef idx="0"/>
          <a:fontRef idx="minor"/>
        </p:style>
      </p:sp>
      <p:sp>
        <p:nvSpPr>
          <p:cNvPr id="200" name="CustomShape 4"/>
          <p:cNvSpPr/>
          <p:nvPr/>
        </p:nvSpPr>
        <p:spPr>
          <a:xfrm>
            <a:off x="6505200" y="3692160"/>
            <a:ext cx="2307600" cy="657000"/>
          </a:xfrm>
          <a:prstGeom prst="rect">
            <a:avLst/>
          </a:prstGeom>
          <a:noFill/>
          <a:ln>
            <a:noFill/>
          </a:ln>
        </p:spPr>
        <p:style>
          <a:lnRef idx="0"/>
          <a:fillRef idx="0"/>
          <a:effectRef idx="0"/>
          <a:fontRef idx="minor"/>
        </p:style>
      </p:sp>
      <p:sp>
        <p:nvSpPr>
          <p:cNvPr id="201" name="CustomShape 5"/>
          <p:cNvSpPr/>
          <p:nvPr/>
        </p:nvSpPr>
        <p:spPr>
          <a:xfrm>
            <a:off x="7563960" y="4227840"/>
            <a:ext cx="1441440" cy="657000"/>
          </a:xfrm>
          <a:prstGeom prst="rect">
            <a:avLst/>
          </a:prstGeom>
          <a:noFill/>
          <a:ln>
            <a:noFill/>
          </a:ln>
        </p:spPr>
        <p:style>
          <a:lnRef idx="0"/>
          <a:fillRef idx="0"/>
          <a:effectRef idx="0"/>
          <a:fontRef idx="minor"/>
        </p:style>
      </p:sp>
      <p:sp>
        <p:nvSpPr>
          <p:cNvPr id="202" name="CustomShape 6"/>
          <p:cNvSpPr/>
          <p:nvPr/>
        </p:nvSpPr>
        <p:spPr>
          <a:xfrm>
            <a:off x="4177080" y="4644360"/>
            <a:ext cx="1329840" cy="657000"/>
          </a:xfrm>
          <a:prstGeom prst="rect">
            <a:avLst/>
          </a:prstGeom>
          <a:noFill/>
          <a:ln>
            <a:noFill/>
          </a:ln>
        </p:spPr>
        <p:style>
          <a:lnRef idx="0"/>
          <a:fillRef idx="0"/>
          <a:effectRef idx="0"/>
          <a:fontRef idx="minor"/>
        </p:style>
      </p:sp>
      <p:sp>
        <p:nvSpPr>
          <p:cNvPr id="203" name="CustomShape 7"/>
          <p:cNvSpPr/>
          <p:nvPr/>
        </p:nvSpPr>
        <p:spPr>
          <a:xfrm>
            <a:off x="6008400" y="4117320"/>
            <a:ext cx="1380600" cy="657000"/>
          </a:xfrm>
          <a:prstGeom prst="rect">
            <a:avLst/>
          </a:prstGeom>
          <a:noFill/>
          <a:ln>
            <a:noFill/>
          </a:ln>
        </p:spPr>
        <p:style>
          <a:lnRef idx="0"/>
          <a:fillRef idx="0"/>
          <a:effectRef idx="0"/>
          <a:fontRef idx="minor"/>
        </p:style>
      </p:sp>
      <p:sp>
        <p:nvSpPr>
          <p:cNvPr id="204" name="CustomShape 8"/>
          <p:cNvSpPr/>
          <p:nvPr/>
        </p:nvSpPr>
        <p:spPr>
          <a:xfrm>
            <a:off x="1567800" y="222120"/>
            <a:ext cx="1236960" cy="657000"/>
          </a:xfrm>
          <a:prstGeom prst="rect">
            <a:avLst/>
          </a:prstGeom>
          <a:noFill/>
          <a:ln>
            <a:noFill/>
          </a:ln>
        </p:spPr>
        <p:style>
          <a:lnRef idx="0"/>
          <a:fillRef idx="0"/>
          <a:effectRef idx="0"/>
          <a:fontRef idx="minor"/>
        </p:style>
      </p:sp>
      <p:pic>
        <p:nvPicPr>
          <p:cNvPr id="205" name="Shape 128" descr=""/>
          <p:cNvPicPr/>
          <p:nvPr/>
        </p:nvPicPr>
        <p:blipFill>
          <a:blip r:embed="rId5"/>
          <a:stretch/>
        </p:blipFill>
        <p:spPr>
          <a:xfrm>
            <a:off x="0" y="0"/>
            <a:ext cx="9143640" cy="5200200"/>
          </a:xfrm>
          <a:prstGeom prst="rect">
            <a:avLst/>
          </a:prstGeom>
          <a:ln>
            <a:noFill/>
          </a:ln>
        </p:spPr>
      </p:pic>
      <p:sp>
        <p:nvSpPr>
          <p:cNvPr id="206" name="CustomShape 9"/>
          <p:cNvSpPr/>
          <p:nvPr/>
        </p:nvSpPr>
        <p:spPr>
          <a:xfrm>
            <a:off x="730080" y="837360"/>
            <a:ext cx="6184800" cy="721080"/>
          </a:xfrm>
          <a:prstGeom prst="rect">
            <a:avLst/>
          </a:prstGeom>
          <a:noFill/>
          <a:ln>
            <a:noFill/>
          </a:ln>
        </p:spPr>
        <p:style>
          <a:lnRef idx="0"/>
          <a:fillRef idx="0"/>
          <a:effectRef idx="0"/>
          <a:fontRef idx="minor"/>
        </p:style>
        <p:txBody>
          <a:bodyPr tIns="91440" bIns="91440" anchor="ctr"/>
          <a:p>
            <a:pPr>
              <a:lnSpc>
                <a:spcPct val="100000"/>
              </a:lnSpc>
            </a:pPr>
            <a:r>
              <a:rPr b="0" lang="en-US" sz="4200" spc="-1" strike="noStrike">
                <a:solidFill>
                  <a:srgbClr val="000000"/>
                </a:solidFill>
                <a:latin typeface="Economica"/>
                <a:ea typeface="Economica"/>
              </a:rPr>
              <a:t>Skillset algorithm</a:t>
            </a:r>
            <a:endParaRPr b="0" lang="en-US" sz="4200" spc="-1" strike="noStrike">
              <a:latin typeface="Arial"/>
            </a:endParaRPr>
          </a:p>
        </p:txBody>
      </p:sp>
      <p:pic>
        <p:nvPicPr>
          <p:cNvPr id="207" name="Shape 130" descr=""/>
          <p:cNvPicPr/>
          <p:nvPr/>
        </p:nvPicPr>
        <p:blipFill>
          <a:blip r:embed="rId6"/>
          <a:srcRect l="0" t="15932" r="0" b="-960"/>
          <a:stretch/>
        </p:blipFill>
        <p:spPr>
          <a:xfrm>
            <a:off x="3857040" y="698040"/>
            <a:ext cx="3876120" cy="4268160"/>
          </a:xfrm>
          <a:prstGeom prst="rect">
            <a:avLst/>
          </a:prstGeom>
          <a:ln>
            <a:noFill/>
          </a:ln>
        </p:spPr>
      </p:pic>
      <p:sp>
        <p:nvSpPr>
          <p:cNvPr id="208" name="CustomShape 10"/>
          <p:cNvSpPr/>
          <p:nvPr/>
        </p:nvSpPr>
        <p:spPr>
          <a:xfrm>
            <a:off x="1814040" y="3778200"/>
            <a:ext cx="6184800" cy="721080"/>
          </a:xfrm>
          <a:prstGeom prst="rect">
            <a:avLst/>
          </a:prstGeom>
          <a:noFill/>
          <a:ln>
            <a:noFill/>
          </a:ln>
        </p:spPr>
        <p:style>
          <a:lnRef idx="0"/>
          <a:fillRef idx="0"/>
          <a:effectRef idx="0"/>
          <a:fontRef idx="minor"/>
        </p:style>
        <p:txBody>
          <a:bodyPr tIns="91440" bIns="91440"/>
          <a:p>
            <a:pPr>
              <a:lnSpc>
                <a:spcPct val="100000"/>
              </a:lnSpc>
            </a:pPr>
            <a:r>
              <a:rPr b="0" lang="en-US" sz="3200" spc="-1" strike="noStrike">
                <a:solidFill>
                  <a:srgbClr val="000000"/>
                </a:solidFill>
                <a:latin typeface="Economica"/>
                <a:ea typeface="Economica"/>
              </a:rPr>
              <a:t>Identification</a:t>
            </a:r>
            <a:endParaRPr b="0" lang="en-US" sz="3200" spc="-1" strike="noStrike">
              <a:latin typeface="Arial"/>
            </a:endParaRPr>
          </a:p>
        </p:txBody>
      </p:sp>
      <p:sp>
        <p:nvSpPr>
          <p:cNvPr id="209" name="CustomShape 11"/>
          <p:cNvSpPr/>
          <p:nvPr/>
        </p:nvSpPr>
        <p:spPr>
          <a:xfrm>
            <a:off x="2702520" y="2477520"/>
            <a:ext cx="6184800" cy="721080"/>
          </a:xfrm>
          <a:prstGeom prst="rect">
            <a:avLst/>
          </a:prstGeom>
          <a:noFill/>
          <a:ln>
            <a:noFill/>
          </a:ln>
        </p:spPr>
        <p:style>
          <a:lnRef idx="0"/>
          <a:fillRef idx="0"/>
          <a:effectRef idx="0"/>
          <a:fontRef idx="minor"/>
        </p:style>
        <p:txBody>
          <a:bodyPr tIns="91440" bIns="91440"/>
          <a:p>
            <a:pPr>
              <a:lnSpc>
                <a:spcPct val="100000"/>
              </a:lnSpc>
            </a:pPr>
            <a:r>
              <a:rPr b="0" lang="en-US" sz="3200" spc="-1" strike="noStrike">
                <a:solidFill>
                  <a:srgbClr val="000000"/>
                </a:solidFill>
                <a:latin typeface="Economica"/>
                <a:ea typeface="Economica"/>
              </a:rPr>
              <a:t>Peer reviewing</a:t>
            </a:r>
            <a:endParaRPr b="0" lang="en-US" sz="3200" spc="-1" strike="noStrike">
              <a:latin typeface="Arial"/>
            </a:endParaRPr>
          </a:p>
        </p:txBody>
      </p:sp>
      <p:sp>
        <p:nvSpPr>
          <p:cNvPr id="210" name="CustomShape 12"/>
          <p:cNvSpPr/>
          <p:nvPr/>
        </p:nvSpPr>
        <p:spPr>
          <a:xfrm>
            <a:off x="4900320" y="1307160"/>
            <a:ext cx="6184800" cy="721080"/>
          </a:xfrm>
          <a:prstGeom prst="rect">
            <a:avLst/>
          </a:prstGeom>
          <a:noFill/>
          <a:ln>
            <a:noFill/>
          </a:ln>
        </p:spPr>
        <p:style>
          <a:lnRef idx="0"/>
          <a:fillRef idx="0"/>
          <a:effectRef idx="0"/>
          <a:fontRef idx="minor"/>
        </p:style>
        <p:txBody>
          <a:bodyPr tIns="91440" bIns="91440"/>
          <a:p>
            <a:pPr>
              <a:lnSpc>
                <a:spcPct val="100000"/>
              </a:lnSpc>
            </a:pPr>
            <a:r>
              <a:rPr b="0" lang="en-US" sz="3200" spc="-1" strike="noStrike">
                <a:solidFill>
                  <a:srgbClr val="000000"/>
                </a:solidFill>
                <a:latin typeface="Economica"/>
                <a:ea typeface="Economica"/>
              </a:rPr>
              <a:t>Decide</a:t>
            </a:r>
            <a:endParaRPr b="0" lang="en-US" sz="3200" spc="-1" strike="noStrike">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Shape 138" descr=""/>
          <p:cNvPicPr/>
          <p:nvPr/>
        </p:nvPicPr>
        <p:blipFill>
          <a:blip r:embed="rId1"/>
          <a:stretch/>
        </p:blipFill>
        <p:spPr>
          <a:xfrm>
            <a:off x="0" y="0"/>
            <a:ext cx="9423000" cy="51433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LibreOffice/5.4.0.3$Linux_X86_64 LibreOffice_project/40m0$Build-3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